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charts/chart4.xml" ContentType="application/vnd.openxmlformats-officedocument.drawingml.chart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charts/chart6.xml" ContentType="application/vnd.openxmlformats-officedocument.drawingml.chart+xml"/>
  <Override PartName="/ppt/tags/tag73.xml" ContentType="application/vnd.openxmlformats-officedocument.presentationml.tags+xml"/>
  <Override PartName="/ppt/notesSlides/notesSlide2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9.xml" ContentType="application/vnd.openxmlformats-officedocument.drawingml.chart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trictFirstAndLastChars="0" embedTrueTypeFonts="1" saveSubsetFonts="1" autoCompressPictures="0">
  <p:sldMasterIdLst>
    <p:sldMasterId id="2147483660" r:id="rId4"/>
  </p:sldMasterIdLst>
  <p:notesMasterIdLst>
    <p:notesMasterId r:id="rId43"/>
  </p:notesMasterIdLst>
  <p:sldIdLst>
    <p:sldId id="312" r:id="rId5"/>
    <p:sldId id="391" r:id="rId6"/>
    <p:sldId id="299" r:id="rId7"/>
    <p:sldId id="310" r:id="rId8"/>
    <p:sldId id="300" r:id="rId9"/>
    <p:sldId id="390" r:id="rId10"/>
    <p:sldId id="384" r:id="rId11"/>
    <p:sldId id="303" r:id="rId12"/>
    <p:sldId id="382" r:id="rId13"/>
    <p:sldId id="360" r:id="rId14"/>
    <p:sldId id="361" r:id="rId15"/>
    <p:sldId id="355" r:id="rId16"/>
    <p:sldId id="356" r:id="rId17"/>
    <p:sldId id="358" r:id="rId18"/>
    <p:sldId id="357" r:id="rId19"/>
    <p:sldId id="362" r:id="rId20"/>
    <p:sldId id="387" r:id="rId21"/>
    <p:sldId id="376" r:id="rId22"/>
    <p:sldId id="380" r:id="rId23"/>
    <p:sldId id="394" r:id="rId24"/>
    <p:sldId id="395" r:id="rId25"/>
    <p:sldId id="396" r:id="rId26"/>
    <p:sldId id="392" r:id="rId27"/>
    <p:sldId id="365" r:id="rId28"/>
    <p:sldId id="366" r:id="rId29"/>
    <p:sldId id="369" r:id="rId30"/>
    <p:sldId id="370" r:id="rId31"/>
    <p:sldId id="371" r:id="rId32"/>
    <p:sldId id="372" r:id="rId33"/>
    <p:sldId id="383" r:id="rId34"/>
    <p:sldId id="393" r:id="rId35"/>
    <p:sldId id="315" r:id="rId36"/>
    <p:sldId id="397" r:id="rId37"/>
    <p:sldId id="401" r:id="rId38"/>
    <p:sldId id="400" r:id="rId39"/>
    <p:sldId id="398" r:id="rId40"/>
    <p:sldId id="399" r:id="rId41"/>
    <p:sldId id="402" r:id="rId42"/>
  </p:sldIdLst>
  <p:sldSz cx="9144000" cy="5143500" type="screen16x9"/>
  <p:notesSz cx="6858000" cy="9144000"/>
  <p:custDataLst>
    <p:tags r:id="rId4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9539EF-01ED-B7DF-7996-7C66B55408C5}" name="Koller, Jakob Tobias" initials="JK" userId="S::h11741732@s.wu.ac.at::c9d8c189-e889-477c-845a-72f1764ade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BFF"/>
    <a:srgbClr val="CEE4FD"/>
    <a:srgbClr val="DE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49035D-841E-4D46-A2BC-62D2BF2FBFD5}" v="10261" dt="2024-01-31T15:38:58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18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9.xlsb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0.xlsb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1.xlsb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2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8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2985318107667206E-2"/>
          <c:y val="0.12745098039215685"/>
          <c:w val="0.88580750407830344"/>
          <c:h val="0.7450980392156862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DFE5E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3834422657952069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CC6-B748-9505-CB9787F0FD49}"/>
                </c:ext>
              </c:extLst>
            </c:dLbl>
            <c:dLbl>
              <c:idx val="1"/>
              <c:layout>
                <c:manualLayout>
                  <c:x val="0"/>
                  <c:y val="-2.505446623093681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CC6-B748-9505-CB9787F0FD4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Sheet1!$A$1:$B$1</c:f>
              <c:numCache>
                <c:formatCode>General</c:formatCode>
                <c:ptCount val="2"/>
                <c:pt idx="0">
                  <c:v>436.2</c:v>
                </c:pt>
                <c:pt idx="1">
                  <c:v>33.35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C6-B748-9505-CB9787F0FD49}"/>
            </c:ext>
          </c:extLst>
        </c:ser>
        <c:ser>
          <c:idx val="1"/>
          <c:order val="1"/>
          <c:spPr>
            <a:solidFill>
              <a:srgbClr val="C3CFE1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354030501089324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7CC6-B748-9505-CB9787F0FD49}"/>
                </c:ext>
              </c:extLst>
            </c:dLbl>
            <c:dLbl>
              <c:idx val="1"/>
              <c:layout>
                <c:manualLayout>
                  <c:x val="0"/>
                  <c:y val="-1.7429193899782137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7CC6-B748-9505-CB9787F0FD4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Sheet1!$A$2:$B$2</c:f>
              <c:numCache>
                <c:formatCode>General</c:formatCode>
                <c:ptCount val="2"/>
                <c:pt idx="0">
                  <c:v>397.66</c:v>
                </c:pt>
                <c:pt idx="1">
                  <c:v>28.26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CC6-B748-9505-CB9787F0FD49}"/>
            </c:ext>
          </c:extLst>
        </c:ser>
        <c:ser>
          <c:idx val="2"/>
          <c:order val="2"/>
          <c:spPr>
            <a:solidFill>
              <a:srgbClr val="9DB1C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3.2679738562091505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7CC6-B748-9505-CB9787F0FD49}"/>
                </c:ext>
              </c:extLst>
            </c:dLbl>
            <c:dLbl>
              <c:idx val="1"/>
              <c:layout>
                <c:manualLayout>
                  <c:x val="0"/>
                  <c:y val="1.7429193899782137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7CC6-B748-9505-CB9787F0FD4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Sheet1!$A$3:$B$3</c:f>
              <c:numCache>
                <c:formatCode>General</c:formatCode>
                <c:ptCount val="2"/>
                <c:pt idx="0">
                  <c:v>38.54</c:v>
                </c:pt>
                <c:pt idx="1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CC6-B748-9505-CB9787F0FD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12834879"/>
        <c:axId val="1"/>
      </c:barChart>
      <c:catAx>
        <c:axId val="212834879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2834879"/>
        <c:crosses val="min"/>
        <c:crossBetween val="between"/>
        <c:majorUnit val="1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1548599670510707"/>
          <c:y val="0.21473951715374842"/>
          <c:w val="0.36985172981878089"/>
          <c:h val="0.57052096569250321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2985318107667206E-2"/>
          <c:y val="0.12264150943396226"/>
          <c:w val="0.88580750407830344"/>
          <c:h val="0.7547169811320755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DFE5E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3846960167714884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33E-3243-88C5-30957F7570F6}"/>
                </c:ext>
              </c:extLst>
            </c:dLbl>
            <c:dLbl>
              <c:idx val="1"/>
              <c:layout>
                <c:manualLayout>
                  <c:x val="0"/>
                  <c:y val="-2.620545073375261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33E-3243-88C5-30957F7570F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Sheet1!$A$1:$B$1</c:f>
              <c:numCache>
                <c:formatCode>General</c:formatCode>
                <c:ptCount val="2"/>
                <c:pt idx="0">
                  <c:v>436.2</c:v>
                </c:pt>
                <c:pt idx="1">
                  <c:v>33.35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3E-3243-88C5-30957F7570F6}"/>
            </c:ext>
          </c:extLst>
        </c:ser>
        <c:ser>
          <c:idx val="1"/>
          <c:order val="1"/>
          <c:spPr>
            <a:solidFill>
              <a:srgbClr val="C3CFE1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3563941299790356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33E-3243-88C5-30957F7570F6}"/>
                </c:ext>
              </c:extLst>
            </c:dLbl>
            <c:dLbl>
              <c:idx val="1"/>
              <c:layout>
                <c:manualLayout>
                  <c:x val="0"/>
                  <c:y val="-1.8867924528301886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E33E-3243-88C5-30957F7570F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Sheet1!$A$2:$B$2</c:f>
              <c:numCache>
                <c:formatCode>General</c:formatCode>
                <c:ptCount val="2"/>
                <c:pt idx="0">
                  <c:v>397.66</c:v>
                </c:pt>
                <c:pt idx="1">
                  <c:v>28.26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33E-3243-88C5-30957F7570F6}"/>
            </c:ext>
          </c:extLst>
        </c:ser>
        <c:ser>
          <c:idx val="2"/>
          <c:order val="2"/>
          <c:spPr>
            <a:solidFill>
              <a:srgbClr val="9DB1C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3.3542976939203356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33E-3243-88C5-30957F7570F6}"/>
                </c:ext>
              </c:extLst>
            </c:dLbl>
            <c:dLbl>
              <c:idx val="1"/>
              <c:layout>
                <c:manualLayout>
                  <c:x val="0"/>
                  <c:y val="1.6771488469601678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33E-3243-88C5-30957F7570F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Sheet1!$A$3:$B$3</c:f>
              <c:numCache>
                <c:formatCode>General</c:formatCode>
                <c:ptCount val="2"/>
                <c:pt idx="0">
                  <c:v>38.54</c:v>
                </c:pt>
                <c:pt idx="1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33E-3243-88C5-30957F757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211406095"/>
        <c:axId val="1"/>
      </c:barChart>
      <c:catAx>
        <c:axId val="121140609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11406095"/>
        <c:crosses val="min"/>
        <c:crossBetween val="between"/>
        <c:majorUnit val="1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470198675496692E-2"/>
          <c:y val="0.12946428571428573"/>
          <c:w val="0.89900662251655628"/>
          <c:h val="0.7660714285714286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DFE5E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4196428571428571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85A-E048-AC27-B4F4E5AE5B2F}"/>
                </c:ext>
              </c:extLst>
            </c:dLbl>
            <c:dLbl>
              <c:idx val="1"/>
              <c:layout>
                <c:manualLayout>
                  <c:x val="0"/>
                  <c:y val="-6.5178571428571433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85A-E048-AC27-B4F4E5AE5B2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Sheet1!$A$1:$B$1</c:f>
              <c:numCache>
                <c:formatCode>General</c:formatCode>
                <c:ptCount val="2"/>
                <c:pt idx="0">
                  <c:v>77.790000000000006</c:v>
                </c:pt>
                <c:pt idx="1">
                  <c:v>8.91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5A-E048-AC27-B4F4E5AE5B2F}"/>
            </c:ext>
          </c:extLst>
        </c:ser>
        <c:ser>
          <c:idx val="1"/>
          <c:order val="1"/>
          <c:spPr>
            <a:solidFill>
              <a:srgbClr val="C3CFE1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3026785714285714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785A-E048-AC27-B4F4E5AE5B2F}"/>
                </c:ext>
              </c:extLst>
            </c:dLbl>
            <c:dLbl>
              <c:idx val="1"/>
              <c:layout>
                <c:manualLayout>
                  <c:x val="0"/>
                  <c:y val="-3.660714285714285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785A-E048-AC27-B4F4E5AE5B2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Sheet1!$A$2:$B$2</c:f>
              <c:numCache>
                <c:formatCode>General</c:formatCode>
                <c:ptCount val="2"/>
                <c:pt idx="0">
                  <c:v>53.37</c:v>
                </c:pt>
                <c:pt idx="1">
                  <c:v>5.99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85A-E048-AC27-B4F4E5AE5B2F}"/>
            </c:ext>
          </c:extLst>
        </c:ser>
        <c:ser>
          <c:idx val="2"/>
          <c:order val="2"/>
          <c:spPr>
            <a:solidFill>
              <a:srgbClr val="9DB1C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1526785714285714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785A-E048-AC27-B4F4E5AE5B2F}"/>
                </c:ext>
              </c:extLst>
            </c:dLbl>
            <c:dLbl>
              <c:idx val="1"/>
              <c:layout>
                <c:manualLayout>
                  <c:x val="0"/>
                  <c:y val="-7.1428571428571426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785A-E048-AC27-B4F4E5AE5B2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Sheet1!$A$3:$B$3</c:f>
              <c:numCache>
                <c:formatCode>General</c:formatCode>
                <c:ptCount val="2"/>
                <c:pt idx="0">
                  <c:v>21.87</c:v>
                </c:pt>
                <c:pt idx="1">
                  <c:v>2.92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5A-E048-AC27-B4F4E5AE5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630560400"/>
        <c:axId val="1"/>
      </c:barChart>
      <c:catAx>
        <c:axId val="163056040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30560400"/>
        <c:crosses val="min"/>
        <c:crossBetween val="between"/>
        <c:majorUnit val="10"/>
      </c:valAx>
    </c:plotArea>
    <c:plotVisOnly val="0"/>
    <c:dispBlanksAs val="gap"/>
    <c:showDLblsOverMax val="1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9919447640966629E-2"/>
          <c:y val="2.5279533300923675E-2"/>
          <c:w val="0.9401611047180668"/>
          <c:h val="0.9494409333981526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DFE5E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val>
            <c:numRef>
              <c:f>Sheet1!$A$1:$B$1</c:f>
              <c:numCache>
                <c:formatCode>General</c:formatCode>
                <c:ptCount val="2"/>
                <c:pt idx="0">
                  <c:v>28.77</c:v>
                </c:pt>
                <c:pt idx="1">
                  <c:v>38.56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9F-D74D-A115-CCE3867FD7B3}"/>
            </c:ext>
          </c:extLst>
        </c:ser>
        <c:ser>
          <c:idx val="1"/>
          <c:order val="1"/>
          <c:spPr>
            <a:solidFill>
              <a:srgbClr val="C3CFE1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val>
            <c:numRef>
              <c:f>Sheet1!$A$2:$B$2</c:f>
              <c:numCache>
                <c:formatCode>General</c:formatCode>
                <c:ptCount val="2"/>
                <c:pt idx="0">
                  <c:v>16.75</c:v>
                </c:pt>
                <c:pt idx="1">
                  <c:v>14.23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9F-D74D-A115-CCE3867FD7B3}"/>
            </c:ext>
          </c:extLst>
        </c:ser>
        <c:ser>
          <c:idx val="2"/>
          <c:order val="2"/>
          <c:spPr>
            <a:solidFill>
              <a:srgbClr val="9DB1C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val>
            <c:numRef>
              <c:f>Sheet1!$A$3:$B$3</c:f>
              <c:numCache>
                <c:formatCode>General</c:formatCode>
                <c:ptCount val="2"/>
                <c:pt idx="0">
                  <c:v>3.5900000000000003</c:v>
                </c:pt>
                <c:pt idx="1">
                  <c:v>5.55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9F-D74D-A115-CCE3867FD7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095032175"/>
        <c:axId val="1"/>
      </c:barChart>
      <c:catAx>
        <c:axId val="109503217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8.5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9503217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470198675496692E-2"/>
          <c:y val="0.12946428571428573"/>
          <c:w val="0.89900662251655628"/>
          <c:h val="0.7660714285714286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DFE5E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4196428571428571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85A-E048-AC27-B4F4E5AE5B2F}"/>
                </c:ext>
              </c:extLst>
            </c:dLbl>
            <c:dLbl>
              <c:idx val="1"/>
              <c:layout>
                <c:manualLayout>
                  <c:x val="0"/>
                  <c:y val="-6.5178571428571433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85A-E048-AC27-B4F4E5AE5B2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Sheet1!$A$1:$B$1</c:f>
              <c:numCache>
                <c:formatCode>General</c:formatCode>
                <c:ptCount val="2"/>
                <c:pt idx="0">
                  <c:v>77.790000000000006</c:v>
                </c:pt>
                <c:pt idx="1">
                  <c:v>8.91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5A-E048-AC27-B4F4E5AE5B2F}"/>
            </c:ext>
          </c:extLst>
        </c:ser>
        <c:ser>
          <c:idx val="1"/>
          <c:order val="1"/>
          <c:spPr>
            <a:solidFill>
              <a:srgbClr val="C3CFE1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3026785714285714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785A-E048-AC27-B4F4E5AE5B2F}"/>
                </c:ext>
              </c:extLst>
            </c:dLbl>
            <c:dLbl>
              <c:idx val="1"/>
              <c:layout>
                <c:manualLayout>
                  <c:x val="0"/>
                  <c:y val="-3.660714285714285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785A-E048-AC27-B4F4E5AE5B2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Sheet1!$A$2:$B$2</c:f>
              <c:numCache>
                <c:formatCode>General</c:formatCode>
                <c:ptCount val="2"/>
                <c:pt idx="0">
                  <c:v>53.37</c:v>
                </c:pt>
                <c:pt idx="1">
                  <c:v>5.99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85A-E048-AC27-B4F4E5AE5B2F}"/>
            </c:ext>
          </c:extLst>
        </c:ser>
        <c:ser>
          <c:idx val="2"/>
          <c:order val="2"/>
          <c:spPr>
            <a:solidFill>
              <a:srgbClr val="9DB1C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1526785714285714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785A-E048-AC27-B4F4E5AE5B2F}"/>
                </c:ext>
              </c:extLst>
            </c:dLbl>
            <c:dLbl>
              <c:idx val="1"/>
              <c:layout>
                <c:manualLayout>
                  <c:x val="0"/>
                  <c:y val="-7.1428571428571426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785A-E048-AC27-B4F4E5AE5B2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Sheet1!$A$3:$B$3</c:f>
              <c:numCache>
                <c:formatCode>General</c:formatCode>
                <c:ptCount val="2"/>
                <c:pt idx="0">
                  <c:v>21.87</c:v>
                </c:pt>
                <c:pt idx="1">
                  <c:v>2.92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5A-E048-AC27-B4F4E5AE5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630560400"/>
        <c:axId val="1"/>
      </c:barChart>
      <c:catAx>
        <c:axId val="163056040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30560400"/>
        <c:crosses val="min"/>
        <c:crossBetween val="between"/>
        <c:majorUnit val="10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8713418001104361E-2"/>
          <c:y val="3.9274924471299093E-2"/>
          <c:w val="0.94257316399779123"/>
          <c:h val="0.921450151057401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DFE5E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val>
            <c:numRef>
              <c:f>Sheet1!$A$1:$B$1</c:f>
              <c:numCache>
                <c:formatCode>General</c:formatCode>
                <c:ptCount val="2"/>
                <c:pt idx="0">
                  <c:v>28.77</c:v>
                </c:pt>
                <c:pt idx="1">
                  <c:v>38.56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3D-A24A-9556-04154160726B}"/>
            </c:ext>
          </c:extLst>
        </c:ser>
        <c:ser>
          <c:idx val="1"/>
          <c:order val="1"/>
          <c:spPr>
            <a:solidFill>
              <a:srgbClr val="C3CFE1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val>
            <c:numRef>
              <c:f>Sheet1!$A$2:$B$2</c:f>
              <c:numCache>
                <c:formatCode>General</c:formatCode>
                <c:ptCount val="2"/>
                <c:pt idx="0">
                  <c:v>16.75</c:v>
                </c:pt>
                <c:pt idx="1">
                  <c:v>14.23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3D-A24A-9556-04154160726B}"/>
            </c:ext>
          </c:extLst>
        </c:ser>
        <c:ser>
          <c:idx val="2"/>
          <c:order val="2"/>
          <c:spPr>
            <a:solidFill>
              <a:srgbClr val="9DB1CF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val>
            <c:numRef>
              <c:f>Sheet1!$A$3:$B$3</c:f>
              <c:numCache>
                <c:formatCode>General</c:formatCode>
                <c:ptCount val="2"/>
                <c:pt idx="0">
                  <c:v>3.5900000000000003</c:v>
                </c:pt>
                <c:pt idx="1">
                  <c:v>5.55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3D-A24A-9556-041541607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673397936"/>
        <c:axId val="1"/>
      </c:barChart>
      <c:catAx>
        <c:axId val="16733979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8.5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67339793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1548599670510707"/>
          <c:y val="0.21473951715374842"/>
          <c:w val="0.36985172981878089"/>
          <c:h val="0.57052096569250321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FF62C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C599-7D4D-A74A-66DBA1C2D56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C599-7D4D-A74A-66DBA1C2D56C}"/>
              </c:ext>
            </c:extLst>
          </c:dPt>
          <c:dPt>
            <c:idx val="2"/>
            <c:bubble3D val="0"/>
            <c:spPr>
              <a:solidFill>
                <a:srgbClr val="59DE3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C599-7D4D-A74A-66DBA1C2D56C}"/>
              </c:ext>
            </c:extLst>
          </c:dPt>
          <c:dLbls>
            <c:dLbl>
              <c:idx val="0"/>
              <c:layout>
                <c:manualLayout>
                  <c:x val="0"/>
                  <c:y val="7.3697585768742052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C599-7D4D-A74A-66DBA1C2D56C}"/>
                </c:ext>
              </c:extLst>
            </c:dLbl>
            <c:dLbl>
              <c:idx val="1"/>
              <c:layout>
                <c:manualLayout>
                  <c:x val="-1.6474464579901153E-2"/>
                  <c:y val="-4.7013977128335452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C599-7D4D-A74A-66DBA1C2D56C}"/>
                </c:ext>
              </c:extLst>
            </c:dLbl>
            <c:dLbl>
              <c:idx val="2"/>
              <c:layout>
                <c:manualLayout>
                  <c:x val="1.6474464579901153E-2"/>
                  <c:y val="-4.5743329097839895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C599-7D4D-A74A-66DBA1C2D56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Sheet1!$A$1:$A$3</c:f>
              <c:numCache>
                <c:formatCode>General</c:formatCode>
                <c:ptCount val="3"/>
                <c:pt idx="0">
                  <c:v>66.67</c:v>
                </c:pt>
                <c:pt idx="1">
                  <c:v>16.669999999999998</c:v>
                </c:pt>
                <c:pt idx="2">
                  <c:v>16.669999999999998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99-7D4D-A74A-66DBA1C2D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0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1548599670510707"/>
          <c:y val="0.21473951715374842"/>
          <c:w val="0.36985172981878089"/>
          <c:h val="0.57052096569250321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85B62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891A-C540-8C97-0480312259C4}"/>
              </c:ext>
            </c:extLst>
          </c:dPt>
          <c:dPt>
            <c:idx val="1"/>
            <c:bubble3D val="0"/>
            <c:spPr>
              <a:solidFill>
                <a:srgbClr val="199C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91A-C540-8C97-0480312259C4}"/>
              </c:ext>
            </c:extLst>
          </c:dPt>
          <c:dPt>
            <c:idx val="2"/>
            <c:bubble3D val="0"/>
            <c:spPr>
              <a:solidFill>
                <a:srgbClr val="F05CB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891A-C540-8C97-0480312259C4}"/>
              </c:ext>
            </c:extLst>
          </c:dPt>
          <c:dLbls>
            <c:dLbl>
              <c:idx val="1"/>
              <c:layout>
                <c:manualLayout>
                  <c:x val="-9.0609555189456337E-3"/>
                  <c:y val="5.8449809402795427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91A-C540-8C97-0480312259C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Sheet1!$A$1:$A$3</c:f>
              <c:numCache>
                <c:formatCode>General</c:formatCode>
                <c:ptCount val="3"/>
                <c:pt idx="0">
                  <c:v>2.44</c:v>
                </c:pt>
                <c:pt idx="1">
                  <c:v>92.679999999999993</c:v>
                </c:pt>
                <c:pt idx="2">
                  <c:v>4.88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1A-C540-8C97-0480312259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1548599670510707"/>
          <c:y val="0.21473951715374842"/>
          <c:w val="0.36985172981878089"/>
          <c:h val="0.57052096569250321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EE77A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C452-DD4E-8708-2AF7EAF6B406}"/>
              </c:ext>
            </c:extLst>
          </c:dPt>
          <c:dPt>
            <c:idx val="2"/>
            <c:bubble3D val="0"/>
            <c:spPr>
              <a:solidFill>
                <a:srgbClr val="66775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C452-DD4E-8708-2AF7EAF6B406}"/>
              </c:ext>
            </c:extLst>
          </c:dPt>
          <c:dLbls>
            <c:dLbl>
              <c:idx val="0"/>
              <c:layout>
                <c:manualLayout>
                  <c:x val="-4.1186161449752881E-3"/>
                  <c:y val="6.734434561626429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C452-DD4E-8708-2AF7EAF6B40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Sheet1!$A$1:$A$3</c:f>
              <c:numCache>
                <c:formatCode>General</c:formatCode>
                <c:ptCount val="3"/>
                <c:pt idx="0">
                  <c:v>96.67</c:v>
                </c:pt>
                <c:pt idx="2">
                  <c:v>3.3300000000000005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52-DD4E-8708-2AF7EAF6B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1548599670510707"/>
          <c:y val="0.21473951715374842"/>
          <c:w val="0.36985172981878089"/>
          <c:h val="0.57052096569250321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1548599670510707"/>
          <c:y val="0.21473951715374842"/>
          <c:w val="0.36985172981878089"/>
          <c:h val="0.57052096569250321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1548599670510707"/>
          <c:y val="0.21473951715374842"/>
          <c:w val="0.36985172981878089"/>
          <c:h val="0.57052096569250321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"/>
      </c:pieChart>
    </c:plotArea>
    <c:plotVisOnly val="0"/>
    <c:dispBlanksAs val="gap"/>
    <c:showDLblsOverMax val="1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726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err="1"/>
              <a:t>However</a:t>
            </a:r>
            <a:r>
              <a:rPr lang="de-AT"/>
              <a:t> </a:t>
            </a:r>
            <a:r>
              <a:rPr lang="de-AT" err="1"/>
              <a:t>if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start</a:t>
            </a:r>
            <a:r>
              <a:rPr lang="de-AT"/>
              <a:t> </a:t>
            </a:r>
            <a:r>
              <a:rPr lang="de-AT" err="1"/>
              <a:t>looking</a:t>
            </a:r>
            <a:r>
              <a:rPr lang="de-AT"/>
              <a:t> at </a:t>
            </a:r>
            <a:r>
              <a:rPr lang="de-AT" err="1"/>
              <a:t>where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company</a:t>
            </a:r>
            <a:r>
              <a:rPr lang="de-AT"/>
              <a:t> </a:t>
            </a:r>
            <a:r>
              <a:rPr lang="de-AT" err="1"/>
              <a:t>is</a:t>
            </a:r>
            <a:r>
              <a:rPr lang="de-AT"/>
              <a:t> </a:t>
            </a:r>
            <a:r>
              <a:rPr lang="de-AT" err="1"/>
              <a:t>over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next</a:t>
            </a:r>
            <a:r>
              <a:rPr lang="de-AT"/>
              <a:t> </a:t>
            </a:r>
            <a:r>
              <a:rPr lang="de-AT" err="1"/>
              <a:t>years</a:t>
            </a:r>
            <a:r>
              <a:rPr lang="de-AT"/>
              <a:t>,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clearly</a:t>
            </a:r>
            <a:r>
              <a:rPr lang="de-AT"/>
              <a:t> </a:t>
            </a:r>
            <a:r>
              <a:rPr lang="de-AT" err="1"/>
              <a:t>see</a:t>
            </a:r>
            <a:r>
              <a:rPr lang="de-AT"/>
              <a:t> a </a:t>
            </a:r>
            <a:r>
              <a:rPr lang="de-AT" err="1"/>
              <a:t>cut</a:t>
            </a:r>
            <a:r>
              <a:rPr lang="de-AT"/>
              <a:t> off </a:t>
            </a:r>
            <a:r>
              <a:rPr lang="de-AT" err="1"/>
              <a:t>point</a:t>
            </a:r>
            <a:r>
              <a:rPr lang="de-AT"/>
              <a:t> in </a:t>
            </a:r>
            <a:r>
              <a:rPr lang="de-AT" err="1"/>
              <a:t>relevance</a:t>
            </a:r>
            <a:r>
              <a:rPr lang="de-AT"/>
              <a:t> at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year</a:t>
            </a:r>
            <a:r>
              <a:rPr lang="de-AT"/>
              <a:t> 2013 and after </a:t>
            </a:r>
            <a:r>
              <a:rPr lang="de-AT" err="1"/>
              <a:t>that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2016 and 2022 </a:t>
            </a:r>
            <a:r>
              <a:rPr lang="de-AT" err="1"/>
              <a:t>nothing</a:t>
            </a:r>
            <a:r>
              <a:rPr lang="de-AT"/>
              <a:t> </a:t>
            </a:r>
            <a:r>
              <a:rPr lang="de-AT" err="1"/>
              <a:t>really</a:t>
            </a:r>
            <a:r>
              <a:rPr lang="de-AT"/>
              <a:t> </a:t>
            </a:r>
            <a:r>
              <a:rPr lang="de-AT" err="1"/>
              <a:t>changes</a:t>
            </a:r>
            <a:r>
              <a:rPr lang="de-AT"/>
              <a:t>. </a:t>
            </a:r>
          </a:p>
          <a:p>
            <a:endParaRPr lang="de-AT"/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16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So </a:t>
            </a:r>
            <a:r>
              <a:rPr lang="de-AT" err="1"/>
              <a:t>what</a:t>
            </a:r>
            <a:r>
              <a:rPr lang="de-AT"/>
              <a:t> </a:t>
            </a:r>
            <a:r>
              <a:rPr lang="de-AT" err="1"/>
              <a:t>happened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company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industry</a:t>
            </a:r>
            <a:r>
              <a:rPr lang="de-AT"/>
              <a:t>? </a:t>
            </a:r>
          </a:p>
          <a:p>
            <a:endParaRPr lang="de-AT"/>
          </a:p>
          <a:p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believe</a:t>
            </a:r>
            <a:r>
              <a:rPr lang="de-AT"/>
              <a:t> </a:t>
            </a:r>
            <a:r>
              <a:rPr lang="de-AT" err="1"/>
              <a:t>it</a:t>
            </a:r>
            <a:r>
              <a:rPr lang="de-AT"/>
              <a:t> </a:t>
            </a:r>
            <a:r>
              <a:rPr lang="de-AT" err="1"/>
              <a:t>has</a:t>
            </a:r>
            <a:r>
              <a:rPr lang="de-AT"/>
              <a:t> </a:t>
            </a:r>
            <a:r>
              <a:rPr lang="de-AT" err="1"/>
              <a:t>something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do </a:t>
            </a:r>
            <a:r>
              <a:rPr lang="de-AT" err="1"/>
              <a:t>with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Postgesetz „postal </a:t>
            </a:r>
            <a:r>
              <a:rPr lang="de-AT" err="1"/>
              <a:t>law</a:t>
            </a:r>
            <a:r>
              <a:rPr lang="de-AT"/>
              <a:t>“ and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concequences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law</a:t>
            </a:r>
            <a:r>
              <a:rPr lang="de-AT"/>
              <a:t>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got</a:t>
            </a:r>
            <a:r>
              <a:rPr lang="de-AT"/>
              <a:t> </a:t>
            </a:r>
            <a:r>
              <a:rPr lang="de-AT" err="1"/>
              <a:t>introduced</a:t>
            </a:r>
            <a:r>
              <a:rPr lang="de-AT"/>
              <a:t> in 1998. </a:t>
            </a:r>
            <a:r>
              <a:rPr lang="de-AT" err="1"/>
              <a:t>Before</a:t>
            </a:r>
            <a:r>
              <a:rPr lang="de-AT"/>
              <a:t> </a:t>
            </a:r>
            <a:r>
              <a:rPr lang="de-AT" err="1"/>
              <a:t>that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company</a:t>
            </a:r>
            <a:r>
              <a:rPr lang="de-AT"/>
              <a:t> </a:t>
            </a:r>
            <a:r>
              <a:rPr lang="de-AT" err="1"/>
              <a:t>had</a:t>
            </a:r>
            <a:r>
              <a:rPr lang="de-AT"/>
              <a:t> a </a:t>
            </a:r>
            <a:r>
              <a:rPr lang="de-AT" err="1"/>
              <a:t>sort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monopol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delivery</a:t>
            </a:r>
            <a:r>
              <a:rPr lang="de-AT"/>
              <a:t> </a:t>
            </a:r>
            <a:r>
              <a:rPr lang="de-AT" err="1"/>
              <a:t>market</a:t>
            </a:r>
            <a:r>
              <a:rPr lang="de-AT"/>
              <a:t> in </a:t>
            </a:r>
            <a:r>
              <a:rPr lang="de-AT" err="1"/>
              <a:t>germany</a:t>
            </a:r>
            <a:r>
              <a:rPr lang="de-AT"/>
              <a:t>.</a:t>
            </a:r>
          </a:p>
          <a:p>
            <a:endParaRPr lang="de-AT"/>
          </a:p>
          <a:p>
            <a:r>
              <a:rPr lang="de-AT"/>
              <a:t>The </a:t>
            </a:r>
            <a:r>
              <a:rPr lang="de-AT" err="1"/>
              <a:t>thought</a:t>
            </a:r>
            <a:r>
              <a:rPr lang="de-AT"/>
              <a:t> </a:t>
            </a:r>
            <a:r>
              <a:rPr lang="de-AT" err="1"/>
              <a:t>behind</a:t>
            </a:r>
            <a:r>
              <a:rPr lang="de-AT"/>
              <a:t> </a:t>
            </a:r>
            <a:r>
              <a:rPr lang="de-AT" err="1"/>
              <a:t>this</a:t>
            </a:r>
            <a:r>
              <a:rPr lang="de-AT"/>
              <a:t> </a:t>
            </a:r>
            <a:r>
              <a:rPr lang="de-AT" err="1"/>
              <a:t>law</a:t>
            </a:r>
            <a:r>
              <a:rPr lang="de-AT"/>
              <a:t> was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set</a:t>
            </a:r>
            <a:r>
              <a:rPr lang="de-AT"/>
              <a:t> a </a:t>
            </a:r>
            <a:r>
              <a:rPr lang="de-AT" err="1"/>
              <a:t>base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competition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differenct</a:t>
            </a:r>
            <a:r>
              <a:rPr lang="de-AT"/>
              <a:t> </a:t>
            </a:r>
            <a:r>
              <a:rPr lang="de-AT" err="1"/>
              <a:t>companies</a:t>
            </a:r>
            <a:r>
              <a:rPr lang="de-AT"/>
              <a:t> </a:t>
            </a:r>
            <a:r>
              <a:rPr lang="de-AT" err="1"/>
              <a:t>inside</a:t>
            </a:r>
            <a:r>
              <a:rPr lang="de-AT"/>
              <a:t> </a:t>
            </a:r>
            <a:r>
              <a:rPr lang="de-AT" err="1"/>
              <a:t>this</a:t>
            </a:r>
            <a:r>
              <a:rPr lang="de-AT"/>
              <a:t> </a:t>
            </a:r>
            <a:r>
              <a:rPr lang="de-AT" err="1"/>
              <a:t>industry</a:t>
            </a:r>
            <a:r>
              <a:rPr lang="de-AT"/>
              <a:t>.</a:t>
            </a:r>
          </a:p>
          <a:p>
            <a:endParaRPr lang="de-AT"/>
          </a:p>
          <a:p>
            <a:r>
              <a:rPr lang="de-AT"/>
              <a:t>The deutsche </a:t>
            </a:r>
            <a:r>
              <a:rPr lang="de-AT" err="1"/>
              <a:t>post</a:t>
            </a:r>
            <a:r>
              <a:rPr lang="de-AT"/>
              <a:t> </a:t>
            </a:r>
            <a:r>
              <a:rPr lang="de-AT" err="1"/>
              <a:t>further</a:t>
            </a:r>
            <a:r>
              <a:rPr lang="de-AT"/>
              <a:t> </a:t>
            </a:r>
            <a:r>
              <a:rPr lang="de-AT" err="1"/>
              <a:t>had</a:t>
            </a:r>
            <a:r>
              <a:rPr lang="de-AT"/>
              <a:t> a </a:t>
            </a:r>
            <a:r>
              <a:rPr lang="de-AT" err="1"/>
              <a:t>special</a:t>
            </a:r>
            <a:r>
              <a:rPr lang="de-AT"/>
              <a:t> </a:t>
            </a:r>
            <a:r>
              <a:rPr lang="de-AT" err="1"/>
              <a:t>licence</a:t>
            </a:r>
            <a:r>
              <a:rPr lang="de-AT"/>
              <a:t>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expired</a:t>
            </a:r>
            <a:r>
              <a:rPr lang="de-AT"/>
              <a:t> in 2008 and </a:t>
            </a:r>
            <a:r>
              <a:rPr lang="de-AT" err="1"/>
              <a:t>could</a:t>
            </a:r>
            <a:r>
              <a:rPr lang="de-AT"/>
              <a:t> not </a:t>
            </a:r>
            <a:r>
              <a:rPr lang="de-AT" err="1"/>
              <a:t>be</a:t>
            </a:r>
            <a:r>
              <a:rPr lang="de-AT"/>
              <a:t> </a:t>
            </a:r>
            <a:r>
              <a:rPr lang="de-AT" err="1"/>
              <a:t>extended</a:t>
            </a:r>
            <a:r>
              <a:rPr lang="de-AT"/>
              <a:t>,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gave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firm an </a:t>
            </a:r>
            <a:r>
              <a:rPr lang="de-AT" err="1"/>
              <a:t>exclusive</a:t>
            </a:r>
            <a:r>
              <a:rPr lang="de-AT"/>
              <a:t> </a:t>
            </a:r>
            <a:r>
              <a:rPr lang="de-AT" err="1"/>
              <a:t>right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industry</a:t>
            </a:r>
            <a:r>
              <a:rPr lang="de-AT"/>
              <a:t> </a:t>
            </a:r>
            <a:r>
              <a:rPr lang="de-AT" err="1"/>
              <a:t>as</a:t>
            </a:r>
            <a:r>
              <a:rPr lang="de-AT"/>
              <a:t> a </a:t>
            </a:r>
            <a:r>
              <a:rPr lang="de-AT" err="1"/>
              <a:t>transitional</a:t>
            </a:r>
            <a:r>
              <a:rPr lang="de-AT"/>
              <a:t> </a:t>
            </a:r>
            <a:r>
              <a:rPr lang="de-AT" err="1"/>
              <a:t>phase</a:t>
            </a:r>
            <a:r>
              <a:rPr lang="de-AT"/>
              <a:t>.</a:t>
            </a:r>
          </a:p>
          <a:p>
            <a:endParaRPr lang="de-AT"/>
          </a:p>
          <a:p>
            <a:r>
              <a:rPr lang="de-AT"/>
              <a:t>After </a:t>
            </a:r>
            <a:r>
              <a:rPr lang="de-AT" err="1"/>
              <a:t>that</a:t>
            </a:r>
            <a:r>
              <a:rPr lang="de-AT"/>
              <a:t>, and </a:t>
            </a:r>
            <a:r>
              <a:rPr lang="de-AT" err="1"/>
              <a:t>with</a:t>
            </a:r>
            <a:r>
              <a:rPr lang="de-AT"/>
              <a:t> </a:t>
            </a:r>
            <a:r>
              <a:rPr lang="de-AT" err="1"/>
              <a:t>especially</a:t>
            </a:r>
            <a:r>
              <a:rPr lang="de-AT"/>
              <a:t> 2013, </a:t>
            </a:r>
            <a:r>
              <a:rPr lang="de-AT" err="1"/>
              <a:t>the</a:t>
            </a:r>
            <a:r>
              <a:rPr lang="de-AT"/>
              <a:t> hole </a:t>
            </a:r>
            <a:r>
              <a:rPr lang="de-AT" err="1"/>
              <a:t>post</a:t>
            </a:r>
            <a:r>
              <a:rPr lang="de-AT"/>
              <a:t> </a:t>
            </a:r>
            <a:r>
              <a:rPr lang="de-AT" err="1"/>
              <a:t>market</a:t>
            </a:r>
            <a:r>
              <a:rPr lang="de-AT"/>
              <a:t> in </a:t>
            </a:r>
            <a:r>
              <a:rPr lang="de-AT" err="1"/>
              <a:t>europe</a:t>
            </a:r>
            <a:r>
              <a:rPr lang="de-AT"/>
              <a:t> </a:t>
            </a:r>
            <a:r>
              <a:rPr lang="de-AT" err="1"/>
              <a:t>got</a:t>
            </a:r>
            <a:r>
              <a:rPr lang="de-AT"/>
              <a:t> </a:t>
            </a:r>
            <a:r>
              <a:rPr lang="de-AT" err="1"/>
              <a:t>completly</a:t>
            </a:r>
            <a:r>
              <a:rPr lang="de-AT"/>
              <a:t> </a:t>
            </a:r>
            <a:r>
              <a:rPr lang="de-AT" err="1"/>
              <a:t>liberalized</a:t>
            </a:r>
            <a:r>
              <a:rPr lang="de-AT"/>
              <a:t> and </a:t>
            </a:r>
            <a:r>
              <a:rPr lang="de-AT" err="1"/>
              <a:t>therefore</a:t>
            </a:r>
            <a:r>
              <a:rPr lang="de-AT"/>
              <a:t> </a:t>
            </a:r>
            <a:r>
              <a:rPr lang="de-AT" err="1"/>
              <a:t>companies</a:t>
            </a:r>
            <a:r>
              <a:rPr lang="de-AT"/>
              <a:t> like </a:t>
            </a:r>
            <a:r>
              <a:rPr lang="de-AT" err="1"/>
              <a:t>amazon</a:t>
            </a:r>
            <a:r>
              <a:rPr lang="de-AT"/>
              <a:t> </a:t>
            </a:r>
            <a:r>
              <a:rPr lang="de-AT" err="1"/>
              <a:t>or</a:t>
            </a:r>
            <a:r>
              <a:rPr lang="de-AT"/>
              <a:t> </a:t>
            </a:r>
            <a:r>
              <a:rPr lang="de-AT" err="1"/>
              <a:t>ups</a:t>
            </a:r>
            <a:r>
              <a:rPr lang="de-AT"/>
              <a:t> </a:t>
            </a:r>
            <a:r>
              <a:rPr lang="de-AT" err="1"/>
              <a:t>were</a:t>
            </a:r>
            <a:r>
              <a:rPr lang="de-AT"/>
              <a:t> real </a:t>
            </a:r>
            <a:r>
              <a:rPr lang="de-AT" err="1"/>
              <a:t>competition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company</a:t>
            </a:r>
            <a:r>
              <a:rPr lang="de-AT"/>
              <a:t>.</a:t>
            </a:r>
          </a:p>
          <a:p>
            <a:endParaRPr lang="de-AT"/>
          </a:p>
          <a:p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believe</a:t>
            </a:r>
            <a:r>
              <a:rPr lang="de-AT"/>
              <a:t> </a:t>
            </a:r>
            <a:r>
              <a:rPr lang="de-AT" err="1"/>
              <a:t>that</a:t>
            </a:r>
            <a:r>
              <a:rPr lang="de-AT"/>
              <a:t> </a:t>
            </a:r>
            <a:r>
              <a:rPr lang="de-AT" err="1"/>
              <a:t>this</a:t>
            </a:r>
            <a:r>
              <a:rPr lang="de-AT"/>
              <a:t> </a:t>
            </a:r>
            <a:r>
              <a:rPr lang="de-AT" err="1"/>
              <a:t>would</a:t>
            </a:r>
            <a:r>
              <a:rPr lang="de-AT"/>
              <a:t> </a:t>
            </a:r>
            <a:r>
              <a:rPr lang="de-AT" err="1"/>
              <a:t>be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reasons</a:t>
            </a:r>
            <a:r>
              <a:rPr lang="de-AT"/>
              <a:t> </a:t>
            </a:r>
            <a:r>
              <a:rPr lang="de-AT" err="1"/>
              <a:t>behind</a:t>
            </a:r>
            <a:r>
              <a:rPr lang="de-AT"/>
              <a:t> </a:t>
            </a:r>
            <a:r>
              <a:rPr lang="de-AT" err="1"/>
              <a:t>this</a:t>
            </a:r>
            <a:r>
              <a:rPr lang="de-AT"/>
              <a:t> </a:t>
            </a:r>
            <a:r>
              <a:rPr lang="de-AT" err="1"/>
              <a:t>drastic</a:t>
            </a:r>
            <a:r>
              <a:rPr lang="de-AT"/>
              <a:t> </a:t>
            </a:r>
            <a:r>
              <a:rPr lang="de-AT" err="1"/>
              <a:t>change</a:t>
            </a:r>
            <a:r>
              <a:rPr lang="de-AT"/>
              <a:t> in 2013.</a:t>
            </a:r>
          </a:p>
          <a:p>
            <a:endParaRPr lang="de-AT"/>
          </a:p>
          <a:p>
            <a:r>
              <a:rPr lang="de-AT" err="1"/>
              <a:t>That</a:t>
            </a:r>
            <a:r>
              <a:rPr lang="de-AT"/>
              <a:t> was </a:t>
            </a:r>
            <a:r>
              <a:rPr lang="de-AT" err="1"/>
              <a:t>is</a:t>
            </a:r>
            <a:r>
              <a:rPr lang="de-AT"/>
              <a:t> </a:t>
            </a:r>
            <a:r>
              <a:rPr lang="de-AT" err="1"/>
              <a:t>from</a:t>
            </a:r>
            <a:r>
              <a:rPr lang="de-AT"/>
              <a:t> </a:t>
            </a:r>
            <a:r>
              <a:rPr lang="de-AT" err="1"/>
              <a:t>my</a:t>
            </a:r>
            <a:r>
              <a:rPr lang="de-AT"/>
              <a:t> </a:t>
            </a:r>
            <a:r>
              <a:rPr lang="de-AT" err="1"/>
              <a:t>side</a:t>
            </a:r>
            <a:r>
              <a:rPr lang="de-AT"/>
              <a:t> and </a:t>
            </a:r>
            <a:r>
              <a:rPr lang="de-AT" err="1"/>
              <a:t>now</a:t>
            </a:r>
            <a:r>
              <a:rPr lang="de-AT"/>
              <a:t> </a:t>
            </a:r>
            <a:r>
              <a:rPr lang="de-AT" err="1"/>
              <a:t>manuel</a:t>
            </a:r>
            <a:r>
              <a:rPr lang="de-AT"/>
              <a:t> will </a:t>
            </a:r>
            <a:r>
              <a:rPr lang="de-AT" err="1"/>
              <a:t>take</a:t>
            </a:r>
            <a:r>
              <a:rPr lang="de-AT"/>
              <a:t> </a:t>
            </a:r>
            <a:r>
              <a:rPr lang="de-AT" err="1"/>
              <a:t>over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countries </a:t>
            </a:r>
            <a:r>
              <a:rPr lang="de-AT" err="1"/>
              <a:t>as</a:t>
            </a:r>
            <a:r>
              <a:rPr lang="de-AT"/>
              <a:t> </a:t>
            </a:r>
            <a:r>
              <a:rPr lang="de-AT" err="1"/>
              <a:t>nodes</a:t>
            </a:r>
            <a:r>
              <a:rPr lang="de-AT"/>
              <a:t> </a:t>
            </a:r>
            <a:r>
              <a:rPr lang="de-AT" err="1"/>
              <a:t>visualisations</a:t>
            </a:r>
            <a:r>
              <a:rPr lang="de-A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4122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01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The </a:t>
            </a:r>
            <a:r>
              <a:rPr lang="de-AT" err="1"/>
              <a:t>UK's</a:t>
            </a:r>
            <a:r>
              <a:rPr lang="de-AT"/>
              <a:t> </a:t>
            </a:r>
            <a:r>
              <a:rPr lang="de-AT" err="1"/>
              <a:t>leading</a:t>
            </a:r>
            <a:r>
              <a:rPr lang="de-AT"/>
              <a:t> </a:t>
            </a:r>
            <a:r>
              <a:rPr lang="de-AT" err="1"/>
              <a:t>position</a:t>
            </a:r>
            <a:r>
              <a:rPr lang="de-AT"/>
              <a:t> </a:t>
            </a:r>
            <a:r>
              <a:rPr lang="de-AT" err="1"/>
              <a:t>might</a:t>
            </a:r>
            <a:r>
              <a:rPr lang="de-AT"/>
              <a:t> </a:t>
            </a:r>
            <a:r>
              <a:rPr lang="de-AT" err="1"/>
              <a:t>be</a:t>
            </a:r>
            <a:r>
              <a:rPr lang="de-AT"/>
              <a:t> due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its</a:t>
            </a:r>
            <a:r>
              <a:rPr lang="de-AT"/>
              <a:t> </a:t>
            </a:r>
            <a:r>
              <a:rPr lang="de-AT" err="1"/>
              <a:t>significant</a:t>
            </a:r>
            <a:r>
              <a:rPr lang="de-AT"/>
              <a:t> </a:t>
            </a:r>
            <a:r>
              <a:rPr lang="de-AT" err="1"/>
              <a:t>financial</a:t>
            </a:r>
            <a:r>
              <a:rPr lang="de-AT"/>
              <a:t> </a:t>
            </a:r>
            <a:r>
              <a:rPr lang="de-AT" err="1"/>
              <a:t>sector</a:t>
            </a:r>
            <a:r>
              <a:rPr lang="de-AT"/>
              <a:t>, </a:t>
            </a:r>
            <a:r>
              <a:rPr lang="de-AT" err="1"/>
              <a:t>especially</a:t>
            </a:r>
            <a:r>
              <a:rPr lang="de-AT"/>
              <a:t> </a:t>
            </a:r>
            <a:r>
              <a:rPr lang="de-AT" err="1"/>
              <a:t>London's</a:t>
            </a:r>
            <a:r>
              <a:rPr lang="de-AT"/>
              <a:t> </a:t>
            </a:r>
            <a:r>
              <a:rPr lang="de-AT" err="1"/>
              <a:t>role</a:t>
            </a:r>
            <a:r>
              <a:rPr lang="de-AT"/>
              <a:t> </a:t>
            </a:r>
            <a:r>
              <a:rPr lang="de-AT" err="1"/>
              <a:t>as</a:t>
            </a:r>
            <a:r>
              <a:rPr lang="de-AT"/>
              <a:t> a global </a:t>
            </a:r>
            <a:r>
              <a:rPr lang="de-AT" err="1"/>
              <a:t>financial</a:t>
            </a:r>
            <a:r>
              <a:rPr lang="de-AT"/>
              <a:t> hub. The UK </a:t>
            </a:r>
            <a:r>
              <a:rPr lang="de-AT" err="1"/>
              <a:t>has</a:t>
            </a:r>
            <a:r>
              <a:rPr lang="de-AT"/>
              <a:t> a diverse </a:t>
            </a:r>
            <a:r>
              <a:rPr lang="de-AT" err="1"/>
              <a:t>economy</a:t>
            </a:r>
            <a:r>
              <a:rPr lang="de-AT"/>
              <a:t> </a:t>
            </a:r>
            <a:r>
              <a:rPr lang="de-AT" err="1"/>
              <a:t>with</a:t>
            </a:r>
            <a:r>
              <a:rPr lang="de-AT"/>
              <a:t> strong </a:t>
            </a:r>
            <a:r>
              <a:rPr lang="de-AT" err="1"/>
              <a:t>sectors</a:t>
            </a:r>
            <a:r>
              <a:rPr lang="de-AT"/>
              <a:t> in </a:t>
            </a:r>
            <a:r>
              <a:rPr lang="de-AT" err="1"/>
              <a:t>finance</a:t>
            </a:r>
            <a:r>
              <a:rPr lang="de-AT"/>
              <a:t>, </a:t>
            </a:r>
            <a:r>
              <a:rPr lang="de-AT" err="1"/>
              <a:t>pharmaceuticals</a:t>
            </a:r>
            <a:r>
              <a:rPr lang="de-AT"/>
              <a:t> and </a:t>
            </a:r>
            <a:r>
              <a:rPr lang="de-AT" err="1"/>
              <a:t>energy</a:t>
            </a:r>
            <a:r>
              <a:rPr lang="de-AT"/>
              <a:t>.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93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Austria </a:t>
            </a:r>
            <a:r>
              <a:rPr lang="de-AT" err="1"/>
              <a:t>might</a:t>
            </a:r>
            <a:r>
              <a:rPr lang="de-AT"/>
              <a:t> not </a:t>
            </a:r>
            <a:r>
              <a:rPr lang="de-AT" err="1"/>
              <a:t>be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largest</a:t>
            </a:r>
            <a:r>
              <a:rPr lang="de-AT"/>
              <a:t> </a:t>
            </a:r>
            <a:r>
              <a:rPr lang="de-AT" err="1"/>
              <a:t>economy</a:t>
            </a:r>
            <a:r>
              <a:rPr lang="de-AT"/>
              <a:t>, but </a:t>
            </a:r>
            <a:r>
              <a:rPr lang="de-AT" err="1"/>
              <a:t>it</a:t>
            </a:r>
            <a:r>
              <a:rPr lang="de-AT"/>
              <a:t> </a:t>
            </a:r>
            <a:r>
              <a:rPr lang="de-AT" err="1"/>
              <a:t>has</a:t>
            </a:r>
            <a:r>
              <a:rPr lang="de-AT"/>
              <a:t> a strong </a:t>
            </a:r>
            <a:r>
              <a:rPr lang="de-AT" err="1"/>
              <a:t>industrial</a:t>
            </a:r>
            <a:r>
              <a:rPr lang="de-AT"/>
              <a:t> </a:t>
            </a:r>
            <a:r>
              <a:rPr lang="de-AT" err="1"/>
              <a:t>base</a:t>
            </a:r>
            <a:r>
              <a:rPr lang="de-AT"/>
              <a:t>. 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619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110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090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Network </a:t>
            </a:r>
            <a:r>
              <a:rPr lang="de-AT" err="1"/>
              <a:t>shifted</a:t>
            </a:r>
            <a:r>
              <a:rPr lang="de-AT"/>
              <a:t> </a:t>
            </a:r>
            <a:r>
              <a:rPr lang="de-AT" err="1"/>
              <a:t>more</a:t>
            </a:r>
            <a:r>
              <a:rPr lang="de-AT"/>
              <a:t> </a:t>
            </a:r>
            <a:r>
              <a:rPr lang="de-AT" err="1"/>
              <a:t>towards</a:t>
            </a:r>
            <a:r>
              <a:rPr lang="de-AT"/>
              <a:t> </a:t>
            </a:r>
            <a:r>
              <a:rPr lang="de-AT" err="1"/>
              <a:t>other</a:t>
            </a:r>
            <a:r>
              <a:rPr lang="de-AT"/>
              <a:t> countries like UK </a:t>
            </a:r>
            <a:r>
              <a:rPr lang="de-AT" err="1"/>
              <a:t>or</a:t>
            </a:r>
            <a:r>
              <a:rPr lang="de-AT"/>
              <a:t> </a:t>
            </a:r>
            <a:r>
              <a:rPr lang="de-AT" err="1"/>
              <a:t>Sweden</a:t>
            </a:r>
            <a:r>
              <a:rPr lang="de-AT"/>
              <a:t> </a:t>
            </a:r>
            <a:r>
              <a:rPr lang="de-AT" err="1"/>
              <a:t>as</a:t>
            </a:r>
            <a:r>
              <a:rPr lang="de-AT"/>
              <a:t> </a:t>
            </a:r>
            <a:r>
              <a:rPr lang="de-AT" err="1"/>
              <a:t>its</a:t>
            </a:r>
            <a:r>
              <a:rPr lang="de-AT"/>
              <a:t> </a:t>
            </a:r>
            <a:r>
              <a:rPr lang="de-AT" err="1"/>
              <a:t>home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world-leading</a:t>
            </a:r>
            <a:r>
              <a:rPr lang="de-AT"/>
              <a:t> </a:t>
            </a:r>
            <a:r>
              <a:rPr lang="de-AT" err="1"/>
              <a:t>companies</a:t>
            </a:r>
            <a:r>
              <a:rPr lang="de-AT"/>
              <a:t> like SKF and Sandvik.</a:t>
            </a:r>
          </a:p>
        </p:txBody>
      </p:sp>
    </p:spTree>
    <p:extLst>
      <p:ext uri="{BB962C8B-B14F-4D97-AF65-F5344CB8AC3E}">
        <p14:creationId xmlns:p14="http://schemas.microsoft.com/office/powerpoint/2010/main" val="2905050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980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55463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419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00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06F4E-A5A3-44BF-E616-6D21C867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059849-DEF7-E4D5-6D66-307BA2863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A9200-63A7-C567-861B-DB16EFEE8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28398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793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4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41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71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i="0" u="none" strike="noStrike">
                <a:effectLst/>
              </a:rPr>
              <a:t>4 JSON </a:t>
            </a:r>
            <a:r>
              <a:rPr lang="de-AT" b="0" i="0" u="none" strike="noStrike" err="1">
                <a:effectLst/>
              </a:rPr>
              <a:t>files</a:t>
            </a:r>
            <a:r>
              <a:rPr lang="de-AT"/>
              <a:t>;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companies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featured</a:t>
            </a:r>
            <a:r>
              <a:rPr lang="de-AT" b="0" i="0" u="none" strike="noStrike">
                <a:effectLst/>
              </a:rPr>
              <a:t> </a:t>
            </a:r>
            <a:r>
              <a:rPr lang="de-AT"/>
              <a:t>in Euro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Stoxx</a:t>
            </a:r>
            <a:r>
              <a:rPr lang="de-AT" b="0" i="0" u="none" strike="noStrike">
                <a:effectLst/>
              </a:rPr>
              <a:t> </a:t>
            </a:r>
            <a:r>
              <a:rPr lang="de-AT"/>
              <a:t>600;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interactions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with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various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entities</a:t>
            </a:r>
            <a:r>
              <a:rPr lang="de-AT"/>
              <a:t>:</a:t>
            </a:r>
            <a:r>
              <a:rPr lang="de-AT" b="0" i="0" u="none" strike="noStrike">
                <a:effectLst/>
              </a:rPr>
              <a:t> </a:t>
            </a:r>
            <a:r>
              <a:rPr lang="de-AT" err="1"/>
              <a:t>companies</a:t>
            </a:r>
            <a:r>
              <a:rPr lang="de-AT" b="0" i="0" u="none" strike="noStrike">
                <a:effectLst/>
              </a:rPr>
              <a:t>, </a:t>
            </a:r>
            <a:r>
              <a:rPr lang="de-AT" b="0" i="0" u="none" strike="noStrike" err="1">
                <a:effectLst/>
              </a:rPr>
              <a:t>locations</a:t>
            </a:r>
            <a:r>
              <a:rPr lang="de-AT" b="0" i="0" u="none" strike="noStrike">
                <a:effectLst/>
              </a:rPr>
              <a:t>, and </a:t>
            </a:r>
            <a:r>
              <a:rPr lang="de-AT" err="1"/>
              <a:t>individuals</a:t>
            </a:r>
            <a:r>
              <a:rPr lang="de-AT"/>
              <a:t>; </a:t>
            </a:r>
            <a:r>
              <a:rPr lang="de-AT" err="1"/>
              <a:t>represent</a:t>
            </a:r>
            <a:r>
              <a:rPr lang="de-AT"/>
              <a:t> 2011</a:t>
            </a:r>
            <a:r>
              <a:rPr lang="de-AT" b="0" i="0" u="none" strike="noStrike">
                <a:effectLst/>
              </a:rPr>
              <a:t>, 2013, 2016, and </a:t>
            </a:r>
            <a:r>
              <a:rPr lang="de-AT"/>
              <a:t>2022; </a:t>
            </a:r>
            <a:r>
              <a:rPr lang="de-AT" err="1"/>
              <a:t>serve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as</a:t>
            </a:r>
            <a:r>
              <a:rPr lang="de-AT" b="0" i="0" u="none" strike="noStrike">
                <a:effectLst/>
              </a:rPr>
              <a:t> a </a:t>
            </a:r>
            <a:r>
              <a:rPr lang="de-AT" b="0" i="0" u="none" strike="noStrike" err="1">
                <a:effectLst/>
              </a:rPr>
              <a:t>foundation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for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constructing</a:t>
            </a:r>
            <a:r>
              <a:rPr lang="de-AT" b="0" i="0" u="none" strike="noStrike">
                <a:effectLst/>
              </a:rPr>
              <a:t> </a:t>
            </a:r>
            <a:r>
              <a:rPr lang="de-AT" b="0" i="0" u="none" strike="noStrike" err="1">
                <a:effectLst/>
              </a:rPr>
              <a:t>networks</a:t>
            </a:r>
            <a:endParaRPr lang="de-AT" b="0" i="0" u="none" strike="noStrike">
              <a:effectLst/>
            </a:endParaRPr>
          </a:p>
          <a:p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financial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; BDO </a:t>
            </a:r>
            <a:r>
              <a:rPr lang="de-DE" err="1"/>
              <a:t>four</a:t>
            </a:r>
            <a:r>
              <a:rPr lang="de-DE"/>
              <a:t> additional </a:t>
            </a:r>
            <a:r>
              <a:rPr lang="de-DE" err="1"/>
              <a:t>datasets</a:t>
            </a:r>
            <a:r>
              <a:rPr lang="de-DE"/>
              <a:t>; </a:t>
            </a:r>
            <a:r>
              <a:rPr lang="de-DE" err="1"/>
              <a:t>financial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companies</a:t>
            </a:r>
            <a:r>
              <a:rPr lang="de-DE"/>
              <a:t> in JSON </a:t>
            </a:r>
            <a:r>
              <a:rPr lang="de-DE" err="1"/>
              <a:t>files</a:t>
            </a:r>
            <a:r>
              <a:rPr lang="de-DE"/>
              <a:t>; 23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financial</a:t>
            </a:r>
            <a:r>
              <a:rPr lang="de-DE"/>
              <a:t> </a:t>
            </a:r>
            <a:r>
              <a:rPr lang="de-DE" err="1"/>
              <a:t>metrics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company</a:t>
            </a:r>
            <a:r>
              <a:rPr lang="de-DE"/>
              <a:t>; </a:t>
            </a:r>
            <a:r>
              <a:rPr lang="de-DE" err="1"/>
              <a:t>example</a:t>
            </a:r>
            <a:r>
              <a:rPr lang="de-DE"/>
              <a:t>: </a:t>
            </a:r>
            <a:r>
              <a:rPr lang="en-GB" sz="1100">
                <a:latin typeface="Calibri"/>
                <a:cs typeface="Calibri"/>
              </a:rPr>
              <a:t>Total Revenue, Net Income, Net Debt, etc.</a:t>
            </a:r>
          </a:p>
          <a:p>
            <a:r>
              <a:rPr lang="de-DE"/>
              <a:t>Most </a:t>
            </a:r>
            <a:r>
              <a:rPr lang="de-DE" err="1"/>
              <a:t>recent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 </a:t>
            </a:r>
            <a:r>
              <a:rPr lang="de-DE" err="1"/>
              <a:t>October</a:t>
            </a:r>
            <a:r>
              <a:rPr lang="de-DE"/>
              <a:t> 2023; </a:t>
            </a:r>
            <a:r>
              <a:rPr lang="de-DE" err="1"/>
              <a:t>labeled</a:t>
            </a:r>
            <a:r>
              <a:rPr lang="de-DE"/>
              <a:t> </a:t>
            </a:r>
            <a:r>
              <a:rPr lang="de-DE" err="1"/>
              <a:t>information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Stoxx</a:t>
            </a:r>
            <a:r>
              <a:rPr lang="de-DE"/>
              <a:t> 600 </a:t>
            </a:r>
            <a:r>
              <a:rPr lang="de-DE" err="1"/>
              <a:t>companies</a:t>
            </a:r>
            <a:r>
              <a:rPr lang="de-DE"/>
              <a:t>; </a:t>
            </a:r>
            <a:r>
              <a:rPr lang="de-DE" err="1"/>
              <a:t>attributes</a:t>
            </a:r>
            <a:r>
              <a:rPr lang="de-DE"/>
              <a:t>: Name, ISIN, Location, Primary Industry, Exchange, …</a:t>
            </a:r>
          </a:p>
          <a:p>
            <a:r>
              <a:rPr lang="de-DE"/>
              <a:t>Had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face</a:t>
            </a:r>
            <a:r>
              <a:rPr lang="de-DE"/>
              <a:t> a </a:t>
            </a:r>
            <a:r>
              <a:rPr lang="de-DE" err="1"/>
              <a:t>difficult</a:t>
            </a:r>
            <a:r>
              <a:rPr lang="de-DE"/>
              <a:t> </a:t>
            </a:r>
            <a:r>
              <a:rPr lang="de-DE" err="1"/>
              <a:t>challenge</a:t>
            </a:r>
            <a:r>
              <a:rPr lang="de-DE"/>
              <a:t>: </a:t>
            </a:r>
            <a:r>
              <a:rPr lang="de-DE" err="1"/>
              <a:t>unlabeled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710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err="1"/>
              <a:t>Spacy</a:t>
            </a:r>
            <a:r>
              <a:rPr lang="de-AT"/>
              <a:t>; </a:t>
            </a:r>
            <a:r>
              <a:rPr lang="de-AT" err="1"/>
              <a:t>advanced</a:t>
            </a:r>
            <a:r>
              <a:rPr lang="de-AT"/>
              <a:t> </a:t>
            </a:r>
            <a:r>
              <a:rPr lang="de-AT" err="1"/>
              <a:t>tool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NLP </a:t>
            </a:r>
            <a:r>
              <a:rPr lang="de-AT" err="1"/>
              <a:t>tasks</a:t>
            </a:r>
            <a:r>
              <a:rPr lang="de-AT"/>
              <a:t>; </a:t>
            </a:r>
            <a:r>
              <a:rPr lang="de-AT" err="1"/>
              <a:t>ready-to-use</a:t>
            </a:r>
            <a:r>
              <a:rPr lang="de-AT"/>
              <a:t> </a:t>
            </a:r>
            <a:r>
              <a:rPr lang="de-AT" err="1"/>
              <a:t>features</a:t>
            </a:r>
            <a:r>
              <a:rPr lang="de-AT"/>
              <a:t> </a:t>
            </a:r>
            <a:r>
              <a:rPr lang="de-AT" err="1"/>
              <a:t>both</a:t>
            </a:r>
            <a:r>
              <a:rPr lang="de-AT"/>
              <a:t> fast and </a:t>
            </a:r>
            <a:r>
              <a:rPr lang="de-AT" err="1"/>
              <a:t>precise</a:t>
            </a:r>
            <a:r>
              <a:rPr lang="de-AT"/>
              <a:t>.</a:t>
            </a:r>
          </a:p>
          <a:p>
            <a:r>
              <a:rPr lang="de-AT"/>
              <a:t>English TRF </a:t>
            </a:r>
            <a:r>
              <a:rPr lang="de-AT" err="1"/>
              <a:t>model</a:t>
            </a:r>
            <a:r>
              <a:rPr lang="de-AT"/>
              <a:t>, </a:t>
            </a:r>
            <a:r>
              <a:rPr lang="de-AT" err="1"/>
              <a:t>ability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recognize</a:t>
            </a:r>
            <a:r>
              <a:rPr lang="de-AT"/>
              <a:t> and </a:t>
            </a:r>
            <a:r>
              <a:rPr lang="de-AT" err="1"/>
              <a:t>categorize</a:t>
            </a:r>
            <a:r>
              <a:rPr lang="de-AT"/>
              <a:t> </a:t>
            </a:r>
            <a:r>
              <a:rPr lang="de-AT" err="1"/>
              <a:t>specific</a:t>
            </a:r>
            <a:r>
              <a:rPr lang="de-AT"/>
              <a:t> </a:t>
            </a:r>
            <a:r>
              <a:rPr lang="de-AT" err="1"/>
              <a:t>terms</a:t>
            </a:r>
            <a:r>
              <a:rPr lang="de-AT"/>
              <a:t> and </a:t>
            </a:r>
            <a:r>
              <a:rPr lang="de-AT" err="1"/>
              <a:t>names</a:t>
            </a:r>
            <a:r>
              <a:rPr lang="de-AT"/>
              <a:t> in </a:t>
            </a:r>
            <a:r>
              <a:rPr lang="de-AT" err="1"/>
              <a:t>text</a:t>
            </a:r>
            <a:r>
              <a:rPr lang="de-AT"/>
              <a:t> -&gt; </a:t>
            </a:r>
            <a:r>
              <a:rPr lang="de-AT" err="1"/>
              <a:t>Named</a:t>
            </a:r>
            <a:r>
              <a:rPr lang="de-AT"/>
              <a:t> Entity Recognition (NER).</a:t>
            </a:r>
          </a:p>
          <a:p>
            <a:r>
              <a:rPr lang="de-AT"/>
              <a:t>Additional </a:t>
            </a:r>
            <a:r>
              <a:rPr lang="de-AT" err="1"/>
              <a:t>methods</a:t>
            </a:r>
            <a:r>
              <a:rPr lang="de-AT"/>
              <a:t> </a:t>
            </a:r>
          </a:p>
          <a:p>
            <a:r>
              <a:rPr lang="de-AT"/>
              <a:t>Country-Converter, Python </a:t>
            </a:r>
            <a:r>
              <a:rPr lang="de-AT" err="1"/>
              <a:t>package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converting</a:t>
            </a:r>
            <a:r>
              <a:rPr lang="de-AT"/>
              <a:t> and </a:t>
            </a:r>
            <a:r>
              <a:rPr lang="de-AT" err="1"/>
              <a:t>matching</a:t>
            </a:r>
            <a:r>
              <a:rPr lang="de-AT"/>
              <a:t> </a:t>
            </a:r>
            <a:r>
              <a:rPr lang="de-AT" err="1"/>
              <a:t>country-names</a:t>
            </a:r>
            <a:r>
              <a:rPr lang="de-AT"/>
              <a:t> </a:t>
            </a:r>
            <a:r>
              <a:rPr lang="de-AT" err="1"/>
              <a:t>between</a:t>
            </a:r>
            <a:r>
              <a:rPr lang="de-AT"/>
              <a:t> different </a:t>
            </a:r>
            <a:r>
              <a:rPr lang="de-AT" err="1"/>
              <a:t>classification</a:t>
            </a:r>
            <a:r>
              <a:rPr lang="de-AT"/>
              <a:t> </a:t>
            </a:r>
            <a:r>
              <a:rPr lang="de-AT" err="1"/>
              <a:t>schemes</a:t>
            </a:r>
            <a:r>
              <a:rPr lang="de-AT"/>
              <a:t> and </a:t>
            </a:r>
            <a:r>
              <a:rPr lang="de-AT" err="1"/>
              <a:t>standards</a:t>
            </a:r>
            <a:r>
              <a:rPr lang="de-AT"/>
              <a:t>; </a:t>
            </a:r>
            <a:r>
              <a:rPr lang="de-AT" err="1"/>
              <a:t>Example</a:t>
            </a:r>
            <a:r>
              <a:rPr lang="de-AT"/>
              <a:t> USA</a:t>
            </a:r>
          </a:p>
          <a:p>
            <a:r>
              <a:rPr lang="de-AT" err="1"/>
              <a:t>first</a:t>
            </a:r>
            <a:r>
              <a:rPr lang="de-AT"/>
              <a:t> and last </a:t>
            </a:r>
            <a:r>
              <a:rPr lang="de-AT" err="1"/>
              <a:t>names</a:t>
            </a:r>
            <a:r>
              <a:rPr lang="de-AT"/>
              <a:t> EU-datasets</a:t>
            </a:r>
          </a:p>
          <a:p>
            <a:r>
              <a:rPr lang="de-AT" err="1"/>
              <a:t>dataset</a:t>
            </a:r>
            <a:r>
              <a:rPr lang="de-AT"/>
              <a:t> </a:t>
            </a:r>
            <a:r>
              <a:rPr lang="de-AT" err="1"/>
              <a:t>that</a:t>
            </a:r>
            <a:r>
              <a:rPr lang="de-AT"/>
              <a:t> </a:t>
            </a:r>
            <a:r>
              <a:rPr lang="de-AT" err="1"/>
              <a:t>contains</a:t>
            </a:r>
            <a:r>
              <a:rPr lang="de-AT"/>
              <a:t> city-</a:t>
            </a:r>
            <a:r>
              <a:rPr lang="de-AT" err="1"/>
              <a:t>names</a:t>
            </a:r>
            <a:endParaRPr lang="de-AT"/>
          </a:p>
          <a:p>
            <a:r>
              <a:rPr lang="de-AT" err="1"/>
              <a:t>labeling</a:t>
            </a:r>
            <a:r>
              <a:rPr lang="de-AT"/>
              <a:t> </a:t>
            </a:r>
            <a:r>
              <a:rPr lang="de-AT" err="1"/>
              <a:t>organisations</a:t>
            </a:r>
            <a:r>
              <a:rPr lang="de-AT"/>
              <a:t> -&gt; </a:t>
            </a:r>
            <a:r>
              <a:rPr lang="de-AT" err="1"/>
              <a:t>company</a:t>
            </a:r>
            <a:r>
              <a:rPr lang="de-AT"/>
              <a:t> </a:t>
            </a:r>
            <a:r>
              <a:rPr lang="de-AT" err="1"/>
              <a:t>endings</a:t>
            </a:r>
            <a:endParaRPr lang="de-AT" b="0" i="0" u="none" strike="noStrike">
              <a:effectLst/>
            </a:endParaRPr>
          </a:p>
          <a:p>
            <a:r>
              <a:rPr lang="de-AT"/>
              <a:t>Many </a:t>
            </a:r>
            <a:r>
              <a:rPr lang="de-AT" err="1"/>
              <a:t>other</a:t>
            </a:r>
            <a:r>
              <a:rPr lang="de-AT"/>
              <a:t> </a:t>
            </a:r>
            <a:r>
              <a:rPr lang="de-AT" err="1"/>
              <a:t>prepro</a:t>
            </a:r>
            <a:r>
              <a:rPr lang="de-AT"/>
              <a:t> </a:t>
            </a:r>
            <a:r>
              <a:rPr lang="de-AT" err="1"/>
              <a:t>tasks</a:t>
            </a:r>
            <a:r>
              <a:rPr lang="de-AT"/>
              <a:t> </a:t>
            </a:r>
            <a:r>
              <a:rPr lang="de-AT" err="1"/>
              <a:t>ties</a:t>
            </a:r>
            <a:endParaRPr lang="de-AT"/>
          </a:p>
          <a:p>
            <a:endParaRPr lang="de-AT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98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5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err="1"/>
              <a:t>Before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dive</a:t>
            </a:r>
            <a:r>
              <a:rPr lang="de-AT"/>
              <a:t> </a:t>
            </a:r>
            <a:r>
              <a:rPr lang="de-AT" err="1"/>
              <a:t>into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visualisations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need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clear</a:t>
            </a:r>
            <a:r>
              <a:rPr lang="de-AT"/>
              <a:t> </a:t>
            </a:r>
            <a:r>
              <a:rPr lang="de-AT" err="1"/>
              <a:t>up</a:t>
            </a:r>
            <a:r>
              <a:rPr lang="de-AT"/>
              <a:t> </a:t>
            </a:r>
            <a:r>
              <a:rPr lang="de-AT" err="1"/>
              <a:t>some</a:t>
            </a:r>
            <a:r>
              <a:rPr lang="de-AT"/>
              <a:t> </a:t>
            </a:r>
            <a:r>
              <a:rPr lang="de-AT" err="1"/>
              <a:t>definictions</a:t>
            </a:r>
            <a:r>
              <a:rPr lang="de-AT"/>
              <a:t> and </a:t>
            </a:r>
            <a:r>
              <a:rPr lang="de-AT" err="1"/>
              <a:t>basics</a:t>
            </a:r>
            <a:r>
              <a:rPr lang="de-AT"/>
              <a:t> </a:t>
            </a:r>
            <a:r>
              <a:rPr lang="de-AT" err="1"/>
              <a:t>about</a:t>
            </a:r>
            <a:r>
              <a:rPr lang="de-AT"/>
              <a:t> </a:t>
            </a:r>
            <a:r>
              <a:rPr lang="de-AT" err="1"/>
              <a:t>networks</a:t>
            </a:r>
            <a:r>
              <a:rPr lang="de-AT"/>
              <a:t> </a:t>
            </a:r>
            <a:r>
              <a:rPr lang="de-AT" err="1"/>
              <a:t>first</a:t>
            </a:r>
            <a:r>
              <a:rPr lang="de-AT"/>
              <a:t>.</a:t>
            </a:r>
          </a:p>
          <a:p>
            <a:endParaRPr lang="de-AT"/>
          </a:p>
          <a:p>
            <a:r>
              <a:rPr lang="de-AT" err="1"/>
              <a:t>When</a:t>
            </a:r>
            <a:r>
              <a:rPr lang="de-AT"/>
              <a:t> </a:t>
            </a:r>
            <a:r>
              <a:rPr lang="de-AT" err="1"/>
              <a:t>looking</a:t>
            </a:r>
            <a:r>
              <a:rPr lang="de-AT"/>
              <a:t> at such an </a:t>
            </a:r>
            <a:r>
              <a:rPr lang="de-AT" err="1"/>
              <a:t>example</a:t>
            </a:r>
            <a:r>
              <a:rPr lang="de-AT"/>
              <a:t> network </a:t>
            </a:r>
            <a:r>
              <a:rPr lang="de-AT" err="1"/>
              <a:t>as</a:t>
            </a:r>
            <a:r>
              <a:rPr lang="de-AT"/>
              <a:t> </a:t>
            </a:r>
            <a:r>
              <a:rPr lang="de-AT" err="1"/>
              <a:t>displayed</a:t>
            </a:r>
            <a:r>
              <a:rPr lang="de-AT"/>
              <a:t> </a:t>
            </a:r>
            <a:r>
              <a:rPr lang="de-AT" err="1"/>
              <a:t>here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see</a:t>
            </a:r>
            <a:r>
              <a:rPr lang="de-AT"/>
              <a:t> a </a:t>
            </a:r>
            <a:r>
              <a:rPr lang="de-AT" err="1"/>
              <a:t>few</a:t>
            </a:r>
            <a:r>
              <a:rPr lang="de-AT"/>
              <a:t> </a:t>
            </a:r>
            <a:r>
              <a:rPr lang="de-AT" err="1"/>
              <a:t>round</a:t>
            </a:r>
            <a:r>
              <a:rPr lang="de-AT"/>
              <a:t> </a:t>
            </a:r>
            <a:r>
              <a:rPr lang="de-AT" err="1"/>
              <a:t>dots</a:t>
            </a:r>
            <a:r>
              <a:rPr lang="de-AT"/>
              <a:t> and </a:t>
            </a:r>
            <a:r>
              <a:rPr lang="de-AT" err="1"/>
              <a:t>lines</a:t>
            </a:r>
            <a:r>
              <a:rPr lang="de-AT"/>
              <a:t> </a:t>
            </a:r>
            <a:r>
              <a:rPr lang="de-AT" err="1"/>
              <a:t>which</a:t>
            </a:r>
            <a:r>
              <a:rPr lang="de-AT"/>
              <a:t> connect </a:t>
            </a:r>
            <a:r>
              <a:rPr lang="de-AT" err="1"/>
              <a:t>these</a:t>
            </a:r>
            <a:r>
              <a:rPr lang="de-AT"/>
              <a:t>. The </a:t>
            </a:r>
            <a:r>
              <a:rPr lang="de-AT" err="1"/>
              <a:t>dots</a:t>
            </a:r>
            <a:r>
              <a:rPr lang="de-AT"/>
              <a:t> </a:t>
            </a:r>
            <a:r>
              <a:rPr lang="de-AT" err="1"/>
              <a:t>are</a:t>
            </a:r>
            <a:r>
              <a:rPr lang="de-AT"/>
              <a:t> so </a:t>
            </a:r>
            <a:r>
              <a:rPr lang="de-AT" err="1"/>
              <a:t>called</a:t>
            </a:r>
            <a:r>
              <a:rPr lang="de-AT"/>
              <a:t> </a:t>
            </a:r>
            <a:r>
              <a:rPr lang="de-AT" err="1"/>
              <a:t>nodes</a:t>
            </a:r>
            <a:r>
              <a:rPr lang="de-AT"/>
              <a:t>, and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lines</a:t>
            </a:r>
            <a:r>
              <a:rPr lang="de-AT"/>
              <a:t> </a:t>
            </a:r>
            <a:r>
              <a:rPr lang="de-AT" err="1"/>
              <a:t>are</a:t>
            </a:r>
            <a:r>
              <a:rPr lang="de-AT"/>
              <a:t> </a:t>
            </a:r>
            <a:r>
              <a:rPr lang="de-AT" err="1"/>
              <a:t>pronounced</a:t>
            </a:r>
            <a:r>
              <a:rPr lang="de-AT"/>
              <a:t> </a:t>
            </a:r>
            <a:r>
              <a:rPr lang="de-AT" err="1"/>
              <a:t>Edges</a:t>
            </a:r>
            <a:r>
              <a:rPr lang="de-AT"/>
              <a:t>.</a:t>
            </a:r>
          </a:p>
          <a:p>
            <a:endParaRPr lang="de-AT"/>
          </a:p>
          <a:p>
            <a:r>
              <a:rPr lang="de-AT"/>
              <a:t>In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case</a:t>
            </a:r>
            <a:r>
              <a:rPr lang="de-AT"/>
              <a:t> </a:t>
            </a:r>
            <a:r>
              <a:rPr lang="de-AT" err="1"/>
              <a:t>nodes</a:t>
            </a:r>
            <a:r>
              <a:rPr lang="de-AT"/>
              <a:t> </a:t>
            </a:r>
            <a:r>
              <a:rPr lang="de-AT" err="1"/>
              <a:t>would</a:t>
            </a:r>
            <a:r>
              <a:rPr lang="de-AT"/>
              <a:t> </a:t>
            </a:r>
            <a:r>
              <a:rPr lang="de-AT" err="1"/>
              <a:t>be</a:t>
            </a:r>
            <a:r>
              <a:rPr lang="de-AT"/>
              <a:t> </a:t>
            </a:r>
            <a:r>
              <a:rPr lang="de-AT" err="1"/>
              <a:t>represented</a:t>
            </a:r>
            <a:r>
              <a:rPr lang="de-AT"/>
              <a:t> </a:t>
            </a:r>
            <a:r>
              <a:rPr lang="de-AT" err="1"/>
              <a:t>as</a:t>
            </a:r>
            <a:r>
              <a:rPr lang="de-AT"/>
              <a:t> </a:t>
            </a:r>
            <a:r>
              <a:rPr lang="de-AT" err="1"/>
              <a:t>either</a:t>
            </a:r>
            <a:r>
              <a:rPr lang="de-AT"/>
              <a:t> </a:t>
            </a:r>
            <a:r>
              <a:rPr lang="de-AT" err="1"/>
              <a:t>companies</a:t>
            </a:r>
            <a:r>
              <a:rPr lang="de-AT"/>
              <a:t>, </a:t>
            </a:r>
            <a:r>
              <a:rPr lang="de-AT" err="1"/>
              <a:t>industries</a:t>
            </a:r>
            <a:r>
              <a:rPr lang="de-AT"/>
              <a:t> </a:t>
            </a:r>
            <a:r>
              <a:rPr lang="de-AT" err="1"/>
              <a:t>or</a:t>
            </a:r>
            <a:r>
              <a:rPr lang="de-AT"/>
              <a:t> countries.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industries</a:t>
            </a:r>
            <a:r>
              <a:rPr lang="de-AT"/>
              <a:t> and countries </a:t>
            </a:r>
            <a:r>
              <a:rPr lang="de-AT" err="1"/>
              <a:t>as</a:t>
            </a:r>
            <a:r>
              <a:rPr lang="de-AT"/>
              <a:t> </a:t>
            </a:r>
            <a:r>
              <a:rPr lang="de-AT" err="1"/>
              <a:t>nodes</a:t>
            </a:r>
            <a:r>
              <a:rPr lang="de-AT"/>
              <a:t> network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had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Ciq</a:t>
            </a:r>
            <a:r>
              <a:rPr lang="de-AT"/>
              <a:t> Excel </a:t>
            </a:r>
            <a:r>
              <a:rPr lang="de-AT" err="1"/>
              <a:t>sheet</a:t>
            </a:r>
            <a:r>
              <a:rPr lang="de-AT"/>
              <a:t> </a:t>
            </a:r>
            <a:r>
              <a:rPr lang="de-AT" err="1"/>
              <a:t>from</a:t>
            </a:r>
            <a:r>
              <a:rPr lang="de-AT"/>
              <a:t> </a:t>
            </a:r>
            <a:r>
              <a:rPr lang="de-AT" err="1"/>
              <a:t>where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could</a:t>
            </a:r>
            <a:r>
              <a:rPr lang="de-AT"/>
              <a:t> </a:t>
            </a:r>
            <a:r>
              <a:rPr lang="de-AT" err="1"/>
              <a:t>merch</a:t>
            </a:r>
            <a:r>
              <a:rPr lang="de-AT"/>
              <a:t> </a:t>
            </a:r>
            <a:r>
              <a:rPr lang="de-AT" err="1"/>
              <a:t>both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industry</a:t>
            </a:r>
            <a:r>
              <a:rPr lang="de-AT"/>
              <a:t> </a:t>
            </a:r>
            <a:r>
              <a:rPr lang="de-AT" err="1"/>
              <a:t>aswell</a:t>
            </a:r>
            <a:r>
              <a:rPr lang="de-AT"/>
              <a:t> </a:t>
            </a:r>
            <a:r>
              <a:rPr lang="de-AT" err="1"/>
              <a:t>as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headquarter</a:t>
            </a:r>
            <a:r>
              <a:rPr lang="de-AT"/>
              <a:t> </a:t>
            </a:r>
            <a:r>
              <a:rPr lang="de-AT" err="1"/>
              <a:t>country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companies</a:t>
            </a:r>
            <a:r>
              <a:rPr lang="de-AT"/>
              <a:t>.</a:t>
            </a:r>
          </a:p>
          <a:p>
            <a:endParaRPr lang="de-AT"/>
          </a:p>
          <a:p>
            <a:r>
              <a:rPr lang="de-AT"/>
              <a:t>An </a:t>
            </a:r>
            <a:r>
              <a:rPr lang="de-AT" err="1"/>
              <a:t>edge</a:t>
            </a:r>
            <a:r>
              <a:rPr lang="de-AT"/>
              <a:t> in such </a:t>
            </a:r>
            <a:r>
              <a:rPr lang="de-AT" err="1"/>
              <a:t>networks</a:t>
            </a:r>
            <a:r>
              <a:rPr lang="de-AT"/>
              <a:t> </a:t>
            </a:r>
            <a:r>
              <a:rPr lang="de-AT" err="1"/>
              <a:t>signals</a:t>
            </a:r>
            <a:r>
              <a:rPr lang="de-AT"/>
              <a:t> </a:t>
            </a:r>
            <a:r>
              <a:rPr lang="de-AT" err="1"/>
              <a:t>some</a:t>
            </a:r>
            <a:r>
              <a:rPr lang="de-AT"/>
              <a:t> </a:t>
            </a:r>
            <a:r>
              <a:rPr lang="de-AT" err="1"/>
              <a:t>sort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connection</a:t>
            </a:r>
            <a:r>
              <a:rPr lang="de-AT"/>
              <a:t> </a:t>
            </a:r>
            <a:r>
              <a:rPr lang="de-AT" err="1"/>
              <a:t>between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connected</a:t>
            </a:r>
            <a:r>
              <a:rPr lang="de-AT"/>
              <a:t> </a:t>
            </a:r>
            <a:r>
              <a:rPr lang="de-AT" err="1"/>
              <a:t>nodes</a:t>
            </a:r>
            <a:r>
              <a:rPr lang="de-AT"/>
              <a:t>. In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case</a:t>
            </a:r>
            <a:r>
              <a:rPr lang="de-AT"/>
              <a:t> </a:t>
            </a:r>
            <a:r>
              <a:rPr lang="de-AT" err="1"/>
              <a:t>that</a:t>
            </a:r>
            <a:r>
              <a:rPr lang="de-AT"/>
              <a:t> </a:t>
            </a:r>
            <a:r>
              <a:rPr lang="de-AT" err="1"/>
              <a:t>would</a:t>
            </a:r>
            <a:r>
              <a:rPr lang="de-AT"/>
              <a:t> </a:t>
            </a:r>
            <a:r>
              <a:rPr lang="de-AT" err="1"/>
              <a:t>be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different </a:t>
            </a:r>
            <a:r>
              <a:rPr lang="de-AT" err="1"/>
              <a:t>attributes</a:t>
            </a:r>
            <a:r>
              <a:rPr lang="de-AT"/>
              <a:t>,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now</a:t>
            </a:r>
            <a:r>
              <a:rPr lang="de-AT"/>
              <a:t> </a:t>
            </a:r>
            <a:r>
              <a:rPr lang="de-AT" err="1"/>
              <a:t>have</a:t>
            </a:r>
            <a:r>
              <a:rPr lang="de-AT"/>
              <a:t> </a:t>
            </a:r>
            <a:r>
              <a:rPr lang="de-AT" err="1"/>
              <a:t>labeled</a:t>
            </a:r>
            <a:r>
              <a:rPr lang="de-AT"/>
              <a:t>, due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preprocessing</a:t>
            </a:r>
            <a:r>
              <a:rPr lang="de-AT"/>
              <a:t> </a:t>
            </a:r>
            <a:r>
              <a:rPr lang="de-AT" err="1"/>
              <a:t>manuel</a:t>
            </a:r>
            <a:r>
              <a:rPr lang="de-AT"/>
              <a:t> </a:t>
            </a:r>
            <a:r>
              <a:rPr lang="de-AT" err="1"/>
              <a:t>explained</a:t>
            </a:r>
            <a:r>
              <a:rPr lang="de-AT"/>
              <a:t> a </a:t>
            </a:r>
            <a:r>
              <a:rPr lang="de-AT" err="1"/>
              <a:t>second</a:t>
            </a:r>
            <a:r>
              <a:rPr lang="de-AT"/>
              <a:t> </a:t>
            </a:r>
            <a:r>
              <a:rPr lang="de-AT" err="1"/>
              <a:t>ago</a:t>
            </a:r>
            <a:r>
              <a:rPr lang="de-AT"/>
              <a:t>. </a:t>
            </a:r>
          </a:p>
          <a:p>
            <a:endParaRPr lang="de-AT"/>
          </a:p>
          <a:p>
            <a:r>
              <a:rPr lang="de-AT"/>
              <a:t>The </a:t>
            </a:r>
            <a:r>
              <a:rPr lang="de-AT" err="1"/>
              <a:t>most</a:t>
            </a:r>
            <a:r>
              <a:rPr lang="de-AT"/>
              <a:t> </a:t>
            </a:r>
            <a:r>
              <a:rPr lang="de-AT" err="1"/>
              <a:t>important</a:t>
            </a:r>
            <a:r>
              <a:rPr lang="de-AT"/>
              <a:t> </a:t>
            </a:r>
            <a:r>
              <a:rPr lang="de-AT" err="1"/>
              <a:t>subclasses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Edges</a:t>
            </a:r>
            <a:r>
              <a:rPr lang="de-AT"/>
              <a:t> </a:t>
            </a:r>
            <a:r>
              <a:rPr lang="de-AT" err="1"/>
              <a:t>would</a:t>
            </a:r>
            <a:r>
              <a:rPr lang="de-AT"/>
              <a:t> </a:t>
            </a:r>
            <a:r>
              <a:rPr lang="de-AT" err="1"/>
              <a:t>be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labels</a:t>
            </a:r>
            <a:r>
              <a:rPr lang="de-AT"/>
              <a:t> Person, Organisation, Country and Cities. </a:t>
            </a:r>
            <a:r>
              <a:rPr lang="de-AT" err="1"/>
              <a:t>With</a:t>
            </a:r>
            <a:r>
              <a:rPr lang="de-AT"/>
              <a:t> </a:t>
            </a:r>
            <a:r>
              <a:rPr lang="de-AT" err="1"/>
              <a:t>that</a:t>
            </a:r>
            <a:r>
              <a:rPr lang="de-AT"/>
              <a:t> </a:t>
            </a:r>
            <a:r>
              <a:rPr lang="de-AT" err="1"/>
              <a:t>knowledge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can</a:t>
            </a:r>
            <a:r>
              <a:rPr lang="de-AT"/>
              <a:t> </a:t>
            </a:r>
            <a:r>
              <a:rPr lang="de-AT" err="1"/>
              <a:t>now</a:t>
            </a:r>
            <a:r>
              <a:rPr lang="de-AT"/>
              <a:t> </a:t>
            </a:r>
            <a:r>
              <a:rPr lang="de-AT" err="1"/>
              <a:t>move</a:t>
            </a:r>
            <a:r>
              <a:rPr lang="de-AT"/>
              <a:t> on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more</a:t>
            </a:r>
            <a:r>
              <a:rPr lang="de-AT"/>
              <a:t> </a:t>
            </a:r>
            <a:r>
              <a:rPr lang="de-AT" err="1"/>
              <a:t>complex</a:t>
            </a:r>
            <a:r>
              <a:rPr lang="de-AT"/>
              <a:t> </a:t>
            </a:r>
            <a:r>
              <a:rPr lang="de-AT" err="1"/>
              <a:t>part</a:t>
            </a:r>
            <a:r>
              <a:rPr lang="de-AT"/>
              <a:t> </a:t>
            </a:r>
            <a:r>
              <a:rPr lang="de-AT" err="1"/>
              <a:t>about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visualisations</a:t>
            </a:r>
            <a:r>
              <a:rPr lang="de-A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19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Here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have</a:t>
            </a:r>
            <a:r>
              <a:rPr lang="de-AT"/>
              <a:t> a </a:t>
            </a:r>
            <a:r>
              <a:rPr lang="de-AT" err="1"/>
              <a:t>subnetwork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year</a:t>
            </a:r>
            <a:r>
              <a:rPr lang="de-AT"/>
              <a:t> 2011,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only</a:t>
            </a:r>
            <a:r>
              <a:rPr lang="de-AT"/>
              <a:t> </a:t>
            </a:r>
            <a:r>
              <a:rPr lang="de-AT" err="1"/>
              <a:t>takes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label</a:t>
            </a:r>
            <a:r>
              <a:rPr lang="de-AT"/>
              <a:t> </a:t>
            </a:r>
            <a:r>
              <a:rPr lang="de-AT" err="1"/>
              <a:t>persons</a:t>
            </a:r>
            <a:r>
              <a:rPr lang="de-AT"/>
              <a:t> </a:t>
            </a:r>
            <a:r>
              <a:rPr lang="de-AT" err="1"/>
              <a:t>into</a:t>
            </a:r>
            <a:r>
              <a:rPr lang="de-AT"/>
              <a:t> </a:t>
            </a:r>
            <a:r>
              <a:rPr lang="de-AT" err="1"/>
              <a:t>account</a:t>
            </a:r>
            <a:r>
              <a:rPr lang="de-AT"/>
              <a:t> </a:t>
            </a:r>
            <a:r>
              <a:rPr lang="de-AT" err="1"/>
              <a:t>as</a:t>
            </a:r>
            <a:r>
              <a:rPr lang="de-AT"/>
              <a:t> </a:t>
            </a:r>
            <a:r>
              <a:rPr lang="de-AT" err="1"/>
              <a:t>connections</a:t>
            </a:r>
            <a:r>
              <a:rPr lang="de-AT"/>
              <a:t>. </a:t>
            </a:r>
            <a:r>
              <a:rPr lang="de-AT" err="1"/>
              <a:t>Meaning</a:t>
            </a:r>
            <a:r>
              <a:rPr lang="de-AT"/>
              <a:t> </a:t>
            </a:r>
            <a:r>
              <a:rPr lang="de-AT" err="1"/>
              <a:t>that</a:t>
            </a:r>
            <a:r>
              <a:rPr lang="de-AT"/>
              <a:t> all </a:t>
            </a:r>
            <a:r>
              <a:rPr lang="de-AT" err="1"/>
              <a:t>edges</a:t>
            </a:r>
            <a:r>
              <a:rPr lang="de-AT"/>
              <a:t> </a:t>
            </a:r>
            <a:r>
              <a:rPr lang="de-AT" err="1"/>
              <a:t>you</a:t>
            </a:r>
            <a:r>
              <a:rPr lang="de-AT"/>
              <a:t> </a:t>
            </a:r>
            <a:r>
              <a:rPr lang="de-AT" err="1"/>
              <a:t>can</a:t>
            </a:r>
            <a:r>
              <a:rPr lang="de-AT"/>
              <a:t> </a:t>
            </a:r>
            <a:r>
              <a:rPr lang="de-AT" err="1"/>
              <a:t>see</a:t>
            </a:r>
            <a:r>
              <a:rPr lang="de-AT"/>
              <a:t> </a:t>
            </a:r>
            <a:r>
              <a:rPr lang="de-AT" err="1"/>
              <a:t>here</a:t>
            </a:r>
            <a:r>
              <a:rPr lang="de-AT"/>
              <a:t> </a:t>
            </a:r>
            <a:r>
              <a:rPr lang="de-AT" err="1"/>
              <a:t>are</a:t>
            </a:r>
            <a:r>
              <a:rPr lang="de-AT"/>
              <a:t> </a:t>
            </a:r>
            <a:r>
              <a:rPr lang="de-AT" err="1"/>
              <a:t>based</a:t>
            </a:r>
            <a:r>
              <a:rPr lang="de-AT"/>
              <a:t> on a </a:t>
            </a:r>
            <a:r>
              <a:rPr lang="de-AT" err="1"/>
              <a:t>person</a:t>
            </a:r>
            <a:r>
              <a:rPr lang="de-AT"/>
              <a:t>,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interacts</a:t>
            </a:r>
            <a:r>
              <a:rPr lang="de-AT"/>
              <a:t> </a:t>
            </a:r>
            <a:r>
              <a:rPr lang="de-AT" err="1"/>
              <a:t>with</a:t>
            </a:r>
            <a:r>
              <a:rPr lang="de-AT"/>
              <a:t> </a:t>
            </a:r>
            <a:r>
              <a:rPr lang="de-AT" err="1"/>
              <a:t>both</a:t>
            </a:r>
            <a:r>
              <a:rPr lang="de-AT"/>
              <a:t> </a:t>
            </a:r>
            <a:r>
              <a:rPr lang="de-AT" err="1"/>
              <a:t>companies</a:t>
            </a:r>
            <a:r>
              <a:rPr lang="de-AT"/>
              <a:t>.</a:t>
            </a:r>
          </a:p>
          <a:p>
            <a:endParaRPr lang="de-AT"/>
          </a:p>
          <a:p>
            <a:r>
              <a:rPr lang="de-AT" err="1"/>
              <a:t>Another</a:t>
            </a:r>
            <a:r>
              <a:rPr lang="de-AT"/>
              <a:t> </a:t>
            </a:r>
            <a:r>
              <a:rPr lang="de-AT" err="1"/>
              <a:t>important</a:t>
            </a:r>
            <a:r>
              <a:rPr lang="de-AT"/>
              <a:t> </a:t>
            </a:r>
            <a:r>
              <a:rPr lang="de-AT" err="1"/>
              <a:t>part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visualisations</a:t>
            </a:r>
            <a:r>
              <a:rPr lang="de-AT"/>
              <a:t> </a:t>
            </a:r>
            <a:r>
              <a:rPr lang="de-AT" err="1"/>
              <a:t>are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different </a:t>
            </a:r>
            <a:r>
              <a:rPr lang="de-AT" err="1"/>
              <a:t>node</a:t>
            </a:r>
            <a:r>
              <a:rPr lang="de-AT"/>
              <a:t> and </a:t>
            </a:r>
            <a:r>
              <a:rPr lang="de-AT" err="1"/>
              <a:t>edge</a:t>
            </a:r>
            <a:r>
              <a:rPr lang="de-AT"/>
              <a:t> </a:t>
            </a:r>
            <a:r>
              <a:rPr lang="de-AT" err="1"/>
              <a:t>colours</a:t>
            </a:r>
            <a:r>
              <a:rPr lang="de-AT"/>
              <a:t>.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nodes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used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heatmap</a:t>
            </a:r>
            <a:r>
              <a:rPr lang="de-AT"/>
              <a:t> </a:t>
            </a:r>
            <a:r>
              <a:rPr lang="de-AT" err="1"/>
              <a:t>from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mathplot</a:t>
            </a:r>
            <a:r>
              <a:rPr lang="de-AT"/>
              <a:t> </a:t>
            </a:r>
            <a:r>
              <a:rPr lang="de-AT" err="1"/>
              <a:t>library</a:t>
            </a:r>
            <a:r>
              <a:rPr lang="de-AT"/>
              <a:t>,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makes</a:t>
            </a:r>
            <a:r>
              <a:rPr lang="de-AT"/>
              <a:t> </a:t>
            </a:r>
            <a:r>
              <a:rPr lang="de-AT" err="1"/>
              <a:t>it</a:t>
            </a:r>
            <a:r>
              <a:rPr lang="de-AT"/>
              <a:t> </a:t>
            </a:r>
            <a:r>
              <a:rPr lang="de-AT" err="1"/>
              <a:t>clear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immediatly</a:t>
            </a:r>
            <a:r>
              <a:rPr lang="de-AT"/>
              <a:t> </a:t>
            </a:r>
            <a:r>
              <a:rPr lang="de-AT" err="1"/>
              <a:t>differenciate</a:t>
            </a:r>
            <a:r>
              <a:rPr lang="de-AT"/>
              <a:t> </a:t>
            </a:r>
            <a:r>
              <a:rPr lang="de-AT" err="1"/>
              <a:t>between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most</a:t>
            </a:r>
            <a:r>
              <a:rPr lang="de-AT"/>
              <a:t> </a:t>
            </a:r>
            <a:r>
              <a:rPr lang="de-AT" err="1"/>
              <a:t>important</a:t>
            </a:r>
            <a:r>
              <a:rPr lang="de-AT"/>
              <a:t> and </a:t>
            </a:r>
            <a:r>
              <a:rPr lang="de-AT" err="1"/>
              <a:t>some</a:t>
            </a:r>
            <a:r>
              <a:rPr lang="de-AT"/>
              <a:t> </a:t>
            </a:r>
            <a:r>
              <a:rPr lang="de-AT" err="1"/>
              <a:t>less</a:t>
            </a:r>
            <a:r>
              <a:rPr lang="de-AT"/>
              <a:t> </a:t>
            </a:r>
            <a:r>
              <a:rPr lang="de-AT" err="1"/>
              <a:t>important</a:t>
            </a:r>
            <a:r>
              <a:rPr lang="de-AT"/>
              <a:t> </a:t>
            </a:r>
            <a:r>
              <a:rPr lang="de-AT" err="1"/>
              <a:t>nodes</a:t>
            </a:r>
            <a:r>
              <a:rPr lang="de-AT"/>
              <a:t>. Here </a:t>
            </a:r>
            <a:r>
              <a:rPr lang="de-AT" err="1"/>
              <a:t>it</a:t>
            </a:r>
            <a:r>
              <a:rPr lang="de-AT"/>
              <a:t> also </a:t>
            </a:r>
            <a:r>
              <a:rPr lang="de-AT" err="1"/>
              <a:t>takes</a:t>
            </a:r>
            <a:r>
              <a:rPr lang="de-AT"/>
              <a:t> </a:t>
            </a:r>
            <a:r>
              <a:rPr lang="de-AT" err="1"/>
              <a:t>into</a:t>
            </a:r>
            <a:r>
              <a:rPr lang="de-AT"/>
              <a:t> </a:t>
            </a:r>
            <a:r>
              <a:rPr lang="de-AT" err="1"/>
              <a:t>account</a:t>
            </a:r>
            <a:r>
              <a:rPr lang="de-AT"/>
              <a:t> on </a:t>
            </a:r>
            <a:r>
              <a:rPr lang="de-AT" err="1"/>
              <a:t>how</a:t>
            </a:r>
            <a:r>
              <a:rPr lang="de-AT"/>
              <a:t> </a:t>
            </a:r>
            <a:r>
              <a:rPr lang="de-AT" err="1"/>
              <a:t>central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nodes</a:t>
            </a:r>
            <a:r>
              <a:rPr lang="de-AT"/>
              <a:t> </a:t>
            </a:r>
            <a:r>
              <a:rPr lang="de-AT" err="1"/>
              <a:t>is</a:t>
            </a:r>
            <a:r>
              <a:rPr lang="de-AT"/>
              <a:t> in </a:t>
            </a:r>
            <a:r>
              <a:rPr lang="de-AT" err="1"/>
              <a:t>the</a:t>
            </a:r>
            <a:r>
              <a:rPr lang="de-AT"/>
              <a:t> network, </a:t>
            </a:r>
            <a:r>
              <a:rPr lang="de-AT" err="1"/>
              <a:t>meaning</a:t>
            </a:r>
            <a:r>
              <a:rPr lang="de-AT"/>
              <a:t> </a:t>
            </a:r>
            <a:r>
              <a:rPr lang="de-AT" err="1"/>
              <a:t>that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more</a:t>
            </a:r>
            <a:r>
              <a:rPr lang="de-AT"/>
              <a:t> </a:t>
            </a:r>
            <a:r>
              <a:rPr lang="de-AT" err="1"/>
              <a:t>connections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other</a:t>
            </a:r>
            <a:r>
              <a:rPr lang="de-AT"/>
              <a:t> </a:t>
            </a:r>
            <a:r>
              <a:rPr lang="de-AT" err="1"/>
              <a:t>nodes</a:t>
            </a:r>
            <a:r>
              <a:rPr lang="de-AT"/>
              <a:t>,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more</a:t>
            </a:r>
            <a:r>
              <a:rPr lang="de-AT"/>
              <a:t> </a:t>
            </a:r>
            <a:r>
              <a:rPr lang="de-AT" err="1"/>
              <a:t>likly</a:t>
            </a:r>
            <a:r>
              <a:rPr lang="de-AT"/>
              <a:t> </a:t>
            </a:r>
            <a:r>
              <a:rPr lang="de-AT" err="1"/>
              <a:t>it</a:t>
            </a:r>
            <a:r>
              <a:rPr lang="de-AT"/>
              <a:t> </a:t>
            </a:r>
            <a:r>
              <a:rPr lang="de-AT" err="1"/>
              <a:t>is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get</a:t>
            </a:r>
            <a:r>
              <a:rPr lang="de-AT"/>
              <a:t> </a:t>
            </a:r>
            <a:r>
              <a:rPr lang="de-AT" err="1"/>
              <a:t>plotted</a:t>
            </a:r>
            <a:r>
              <a:rPr lang="de-AT"/>
              <a:t> on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red</a:t>
            </a:r>
            <a:r>
              <a:rPr lang="de-AT"/>
              <a:t> </a:t>
            </a:r>
            <a:r>
              <a:rPr lang="de-AT" err="1"/>
              <a:t>side</a:t>
            </a:r>
            <a:r>
              <a:rPr lang="de-AT"/>
              <a:t>. </a:t>
            </a:r>
          </a:p>
          <a:p>
            <a:endParaRPr lang="de-AT"/>
          </a:p>
          <a:p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edges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choose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colour</a:t>
            </a:r>
            <a:r>
              <a:rPr lang="de-AT"/>
              <a:t> </a:t>
            </a:r>
            <a:r>
              <a:rPr lang="de-AT" err="1"/>
              <a:t>palette</a:t>
            </a:r>
            <a:r>
              <a:rPr lang="de-AT"/>
              <a:t> </a:t>
            </a:r>
            <a:r>
              <a:rPr lang="de-AT" err="1"/>
              <a:t>reds</a:t>
            </a:r>
            <a:r>
              <a:rPr lang="de-AT"/>
              <a:t>,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are</a:t>
            </a:r>
            <a:r>
              <a:rPr lang="de-AT"/>
              <a:t> just different </a:t>
            </a:r>
            <a:r>
              <a:rPr lang="de-AT" err="1"/>
              <a:t>tones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red. The </a:t>
            </a:r>
            <a:r>
              <a:rPr lang="de-AT" err="1"/>
              <a:t>reason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decided</a:t>
            </a:r>
            <a:r>
              <a:rPr lang="de-AT"/>
              <a:t> </a:t>
            </a:r>
            <a:r>
              <a:rPr lang="de-AT" err="1"/>
              <a:t>against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coolwarm</a:t>
            </a:r>
            <a:r>
              <a:rPr lang="de-AT"/>
              <a:t> </a:t>
            </a:r>
            <a:r>
              <a:rPr lang="de-AT" err="1"/>
              <a:t>colours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edges</a:t>
            </a:r>
            <a:r>
              <a:rPr lang="de-AT"/>
              <a:t> </a:t>
            </a:r>
            <a:r>
              <a:rPr lang="de-AT" err="1"/>
              <a:t>is</a:t>
            </a:r>
            <a:r>
              <a:rPr lang="de-AT"/>
              <a:t>, </a:t>
            </a:r>
            <a:r>
              <a:rPr lang="de-AT" err="1"/>
              <a:t>that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weakest</a:t>
            </a:r>
            <a:r>
              <a:rPr lang="de-AT"/>
              <a:t> </a:t>
            </a:r>
            <a:r>
              <a:rPr lang="de-AT" err="1"/>
              <a:t>connections</a:t>
            </a:r>
            <a:r>
              <a:rPr lang="de-AT"/>
              <a:t>, aka </a:t>
            </a:r>
            <a:r>
              <a:rPr lang="de-AT" err="1"/>
              <a:t>blue</a:t>
            </a:r>
            <a:r>
              <a:rPr lang="de-AT"/>
              <a:t> </a:t>
            </a:r>
            <a:r>
              <a:rPr lang="de-AT" err="1"/>
              <a:t>edges</a:t>
            </a:r>
            <a:r>
              <a:rPr lang="de-AT"/>
              <a:t> </a:t>
            </a:r>
            <a:r>
              <a:rPr lang="de-AT" err="1"/>
              <a:t>would</a:t>
            </a:r>
            <a:r>
              <a:rPr lang="de-AT"/>
              <a:t> </a:t>
            </a:r>
            <a:r>
              <a:rPr lang="de-AT" err="1"/>
              <a:t>completly</a:t>
            </a:r>
            <a:r>
              <a:rPr lang="de-AT"/>
              <a:t> </a:t>
            </a:r>
            <a:r>
              <a:rPr lang="de-AT" err="1"/>
              <a:t>cover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hole network, </a:t>
            </a:r>
            <a:r>
              <a:rPr lang="de-AT" err="1"/>
              <a:t>whereas</a:t>
            </a:r>
            <a:r>
              <a:rPr lang="de-AT"/>
              <a:t> </a:t>
            </a:r>
            <a:r>
              <a:rPr lang="de-AT" err="1"/>
              <a:t>middlestrong</a:t>
            </a:r>
            <a:r>
              <a:rPr lang="de-AT"/>
              <a:t> </a:t>
            </a:r>
            <a:r>
              <a:rPr lang="de-AT" err="1"/>
              <a:t>connection</a:t>
            </a:r>
            <a:r>
              <a:rPr lang="de-AT"/>
              <a:t> </a:t>
            </a:r>
            <a:r>
              <a:rPr lang="de-AT" err="1"/>
              <a:t>which</a:t>
            </a:r>
            <a:r>
              <a:rPr lang="de-AT"/>
              <a:t> at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coolwarm</a:t>
            </a:r>
            <a:r>
              <a:rPr lang="de-AT"/>
              <a:t> </a:t>
            </a:r>
            <a:r>
              <a:rPr lang="de-AT" err="1"/>
              <a:t>map</a:t>
            </a:r>
            <a:r>
              <a:rPr lang="de-AT"/>
              <a:t> </a:t>
            </a:r>
            <a:r>
              <a:rPr lang="de-AT" err="1"/>
              <a:t>are</a:t>
            </a:r>
            <a:r>
              <a:rPr lang="de-AT"/>
              <a:t> </a:t>
            </a:r>
            <a:r>
              <a:rPr lang="de-AT" err="1"/>
              <a:t>white</a:t>
            </a:r>
            <a:r>
              <a:rPr lang="de-AT"/>
              <a:t>, </a:t>
            </a:r>
            <a:r>
              <a:rPr lang="de-AT" err="1"/>
              <a:t>would</a:t>
            </a:r>
            <a:r>
              <a:rPr lang="de-AT"/>
              <a:t> </a:t>
            </a:r>
            <a:r>
              <a:rPr lang="de-AT" err="1"/>
              <a:t>get</a:t>
            </a:r>
            <a:r>
              <a:rPr lang="de-AT"/>
              <a:t> lost and </a:t>
            </a:r>
            <a:r>
              <a:rPr lang="de-AT" err="1"/>
              <a:t>nearly</a:t>
            </a:r>
            <a:r>
              <a:rPr lang="de-AT"/>
              <a:t> invisible. </a:t>
            </a:r>
          </a:p>
          <a:p>
            <a:endParaRPr lang="de-AT"/>
          </a:p>
          <a:p>
            <a:r>
              <a:rPr lang="de-AT" err="1"/>
              <a:t>Furthermore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also </a:t>
            </a:r>
            <a:r>
              <a:rPr lang="de-AT" err="1"/>
              <a:t>set</a:t>
            </a:r>
            <a:r>
              <a:rPr lang="de-AT"/>
              <a:t> a </a:t>
            </a:r>
            <a:r>
              <a:rPr lang="de-AT" err="1"/>
              <a:t>threshold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weight</a:t>
            </a:r>
            <a:r>
              <a:rPr lang="de-AT"/>
              <a:t>, a so </a:t>
            </a:r>
            <a:r>
              <a:rPr lang="de-AT" err="1"/>
              <a:t>called</a:t>
            </a:r>
            <a:r>
              <a:rPr lang="de-AT"/>
              <a:t> </a:t>
            </a:r>
            <a:r>
              <a:rPr lang="de-AT" err="1"/>
              <a:t>edge</a:t>
            </a:r>
            <a:r>
              <a:rPr lang="de-AT"/>
              <a:t> </a:t>
            </a:r>
            <a:r>
              <a:rPr lang="de-AT" err="1"/>
              <a:t>minimum</a:t>
            </a:r>
            <a:r>
              <a:rPr lang="de-AT"/>
              <a:t>,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would</a:t>
            </a:r>
            <a:r>
              <a:rPr lang="de-AT"/>
              <a:t> </a:t>
            </a:r>
            <a:r>
              <a:rPr lang="de-AT" err="1"/>
              <a:t>draw</a:t>
            </a:r>
            <a:r>
              <a:rPr lang="de-AT"/>
              <a:t> </a:t>
            </a:r>
            <a:r>
              <a:rPr lang="de-AT" err="1"/>
              <a:t>every</a:t>
            </a:r>
            <a:r>
              <a:rPr lang="de-AT"/>
              <a:t> </a:t>
            </a:r>
            <a:r>
              <a:rPr lang="de-AT" err="1"/>
              <a:t>connection</a:t>
            </a:r>
            <a:r>
              <a:rPr lang="de-AT"/>
              <a:t> </a:t>
            </a:r>
            <a:r>
              <a:rPr lang="de-AT" err="1"/>
              <a:t>under</a:t>
            </a:r>
            <a:r>
              <a:rPr lang="de-AT"/>
              <a:t> </a:t>
            </a:r>
            <a:r>
              <a:rPr lang="de-AT" err="1"/>
              <a:t>this</a:t>
            </a:r>
            <a:r>
              <a:rPr lang="de-AT"/>
              <a:t> </a:t>
            </a:r>
            <a:r>
              <a:rPr lang="de-AT" err="1"/>
              <a:t>point</a:t>
            </a:r>
            <a:r>
              <a:rPr lang="de-AT"/>
              <a:t> </a:t>
            </a:r>
            <a:r>
              <a:rPr lang="de-AT" err="1"/>
              <a:t>as</a:t>
            </a:r>
            <a:r>
              <a:rPr lang="de-AT"/>
              <a:t> </a:t>
            </a:r>
            <a:r>
              <a:rPr lang="de-AT" err="1"/>
              <a:t>grey</a:t>
            </a:r>
            <a:r>
              <a:rPr lang="de-AT"/>
              <a:t>, </a:t>
            </a:r>
            <a:r>
              <a:rPr lang="de-AT" err="1"/>
              <a:t>since</a:t>
            </a:r>
            <a:r>
              <a:rPr lang="de-AT"/>
              <a:t> </a:t>
            </a:r>
            <a:r>
              <a:rPr lang="de-AT" err="1"/>
              <a:t>again</a:t>
            </a:r>
            <a:r>
              <a:rPr lang="de-AT"/>
              <a:t> </a:t>
            </a:r>
            <a:r>
              <a:rPr lang="de-AT" err="1"/>
              <a:t>if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wouldnt</a:t>
            </a:r>
            <a:r>
              <a:rPr lang="de-AT"/>
              <a:t> do </a:t>
            </a:r>
            <a:r>
              <a:rPr lang="de-AT" err="1"/>
              <a:t>it</a:t>
            </a:r>
            <a:r>
              <a:rPr lang="de-AT"/>
              <a:t> like </a:t>
            </a:r>
            <a:r>
              <a:rPr lang="de-AT" err="1"/>
              <a:t>this</a:t>
            </a:r>
            <a:r>
              <a:rPr lang="de-AT"/>
              <a:t> </a:t>
            </a:r>
            <a:r>
              <a:rPr lang="de-AT" err="1"/>
              <a:t>would</a:t>
            </a:r>
            <a:r>
              <a:rPr lang="de-AT"/>
              <a:t> </a:t>
            </a:r>
            <a:r>
              <a:rPr lang="de-AT" err="1"/>
              <a:t>completly</a:t>
            </a:r>
            <a:r>
              <a:rPr lang="de-AT"/>
              <a:t> </a:t>
            </a:r>
            <a:r>
              <a:rPr lang="de-AT" err="1"/>
              <a:t>cover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interesting</a:t>
            </a:r>
            <a:r>
              <a:rPr lang="de-AT"/>
              <a:t> </a:t>
            </a:r>
            <a:r>
              <a:rPr lang="de-AT" err="1"/>
              <a:t>parts</a:t>
            </a:r>
            <a:r>
              <a:rPr lang="de-A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630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Due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lack </a:t>
            </a:r>
            <a:r>
              <a:rPr lang="de-AT" err="1"/>
              <a:t>of</a:t>
            </a:r>
            <a:r>
              <a:rPr lang="de-AT"/>
              <a:t> time I </a:t>
            </a:r>
            <a:r>
              <a:rPr lang="de-AT" err="1"/>
              <a:t>can</a:t>
            </a:r>
            <a:r>
              <a:rPr lang="de-AT"/>
              <a:t> not </a:t>
            </a:r>
            <a:r>
              <a:rPr lang="de-AT" err="1"/>
              <a:t>go</a:t>
            </a:r>
            <a:r>
              <a:rPr lang="de-AT"/>
              <a:t> </a:t>
            </a:r>
            <a:r>
              <a:rPr lang="de-AT" err="1"/>
              <a:t>into</a:t>
            </a:r>
            <a:r>
              <a:rPr lang="de-AT"/>
              <a:t> </a:t>
            </a:r>
            <a:r>
              <a:rPr lang="de-AT" err="1"/>
              <a:t>detail</a:t>
            </a:r>
            <a:r>
              <a:rPr lang="de-AT"/>
              <a:t> </a:t>
            </a:r>
            <a:r>
              <a:rPr lang="de-AT" err="1"/>
              <a:t>about</a:t>
            </a:r>
            <a:r>
              <a:rPr lang="de-AT"/>
              <a:t>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findings</a:t>
            </a:r>
            <a:r>
              <a:rPr lang="de-AT"/>
              <a:t>, but </a:t>
            </a:r>
            <a:r>
              <a:rPr lang="de-AT" err="1"/>
              <a:t>here</a:t>
            </a:r>
            <a:r>
              <a:rPr lang="de-AT"/>
              <a:t> </a:t>
            </a:r>
            <a:r>
              <a:rPr lang="de-AT" err="1"/>
              <a:t>is</a:t>
            </a:r>
            <a:r>
              <a:rPr lang="de-AT"/>
              <a:t> just </a:t>
            </a:r>
            <a:r>
              <a:rPr lang="de-AT" err="1"/>
              <a:t>one</a:t>
            </a:r>
            <a:r>
              <a:rPr lang="de-AT"/>
              <a:t> </a:t>
            </a:r>
            <a:r>
              <a:rPr lang="de-AT" err="1"/>
              <a:t>example</a:t>
            </a:r>
            <a:r>
              <a:rPr lang="de-AT"/>
              <a:t> </a:t>
            </a:r>
            <a:r>
              <a:rPr lang="de-AT" err="1"/>
              <a:t>which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found</a:t>
            </a:r>
            <a:r>
              <a:rPr lang="de-AT"/>
              <a:t> was </a:t>
            </a:r>
            <a:r>
              <a:rPr lang="de-AT" err="1"/>
              <a:t>very</a:t>
            </a:r>
            <a:r>
              <a:rPr lang="de-AT"/>
              <a:t> </a:t>
            </a:r>
            <a:r>
              <a:rPr lang="de-AT" err="1"/>
              <a:t>interesting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share</a:t>
            </a:r>
            <a:r>
              <a:rPr lang="de-AT"/>
              <a:t>. </a:t>
            </a:r>
          </a:p>
          <a:p>
            <a:endParaRPr lang="de-AT"/>
          </a:p>
          <a:p>
            <a:r>
              <a:rPr lang="de-AT"/>
              <a:t>This network </a:t>
            </a:r>
            <a:r>
              <a:rPr lang="de-AT" err="1"/>
              <a:t>represents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dach</a:t>
            </a:r>
            <a:r>
              <a:rPr lang="de-AT"/>
              <a:t> </a:t>
            </a:r>
            <a:r>
              <a:rPr lang="de-AT" err="1"/>
              <a:t>regions</a:t>
            </a:r>
            <a:r>
              <a:rPr lang="de-AT"/>
              <a:t> </a:t>
            </a:r>
            <a:r>
              <a:rPr lang="de-AT" err="1"/>
              <a:t>companies</a:t>
            </a:r>
            <a:r>
              <a:rPr lang="de-AT"/>
              <a:t> and </a:t>
            </a:r>
            <a:r>
              <a:rPr lang="de-AT" err="1"/>
              <a:t>their</a:t>
            </a:r>
            <a:r>
              <a:rPr lang="de-AT"/>
              <a:t> </a:t>
            </a:r>
            <a:r>
              <a:rPr lang="de-AT" err="1"/>
              <a:t>connections</a:t>
            </a:r>
            <a:r>
              <a:rPr lang="de-AT"/>
              <a:t> </a:t>
            </a:r>
            <a:r>
              <a:rPr lang="de-AT" err="1"/>
              <a:t>based</a:t>
            </a:r>
            <a:r>
              <a:rPr lang="de-AT"/>
              <a:t> on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sublabel</a:t>
            </a:r>
            <a:r>
              <a:rPr lang="de-AT"/>
              <a:t> </a:t>
            </a:r>
            <a:r>
              <a:rPr lang="de-AT" err="1"/>
              <a:t>cities</a:t>
            </a:r>
            <a:r>
              <a:rPr lang="de-AT"/>
              <a:t>. </a:t>
            </a:r>
            <a:r>
              <a:rPr lang="de-AT" err="1"/>
              <a:t>When</a:t>
            </a:r>
            <a:r>
              <a:rPr lang="de-AT"/>
              <a:t> </a:t>
            </a:r>
            <a:r>
              <a:rPr lang="de-AT" err="1"/>
              <a:t>looking</a:t>
            </a:r>
            <a:r>
              <a:rPr lang="de-AT"/>
              <a:t> at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most</a:t>
            </a:r>
            <a:r>
              <a:rPr lang="de-AT"/>
              <a:t> </a:t>
            </a:r>
            <a:r>
              <a:rPr lang="de-AT" err="1"/>
              <a:t>important</a:t>
            </a:r>
            <a:r>
              <a:rPr lang="de-AT"/>
              <a:t> </a:t>
            </a:r>
            <a:r>
              <a:rPr lang="de-AT" err="1"/>
              <a:t>companies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notice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company</a:t>
            </a:r>
            <a:r>
              <a:rPr lang="de-AT"/>
              <a:t> Deutsch Post AG, </a:t>
            </a:r>
            <a:r>
              <a:rPr lang="de-AT" err="1"/>
              <a:t>delivery</a:t>
            </a:r>
            <a:r>
              <a:rPr lang="de-AT"/>
              <a:t> </a:t>
            </a:r>
            <a:r>
              <a:rPr lang="de-AT" err="1"/>
              <a:t>service</a:t>
            </a:r>
            <a:r>
              <a:rPr lang="de-AT"/>
              <a:t>. </a:t>
            </a:r>
            <a:r>
              <a:rPr lang="de-AT" err="1"/>
              <a:t>When</a:t>
            </a:r>
            <a:r>
              <a:rPr lang="de-AT"/>
              <a:t> </a:t>
            </a:r>
            <a:r>
              <a:rPr lang="de-AT" err="1"/>
              <a:t>seeing</a:t>
            </a:r>
            <a:r>
              <a:rPr lang="de-AT"/>
              <a:t> </a:t>
            </a:r>
            <a:r>
              <a:rPr lang="de-AT" err="1"/>
              <a:t>this</a:t>
            </a:r>
            <a:r>
              <a:rPr lang="de-AT"/>
              <a:t> network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can</a:t>
            </a:r>
            <a:r>
              <a:rPr lang="de-AT"/>
              <a:t> </a:t>
            </a:r>
            <a:r>
              <a:rPr lang="de-AT" err="1"/>
              <a:t>assume</a:t>
            </a:r>
            <a:r>
              <a:rPr lang="de-AT"/>
              <a:t> </a:t>
            </a:r>
            <a:r>
              <a:rPr lang="de-AT" err="1"/>
              <a:t>that</a:t>
            </a:r>
            <a:r>
              <a:rPr lang="de-AT"/>
              <a:t> in </a:t>
            </a:r>
            <a:r>
              <a:rPr lang="de-AT" err="1"/>
              <a:t>this</a:t>
            </a:r>
            <a:r>
              <a:rPr lang="de-AT"/>
              <a:t> network </a:t>
            </a:r>
            <a:r>
              <a:rPr lang="de-AT" err="1"/>
              <a:t>it</a:t>
            </a:r>
            <a:r>
              <a:rPr lang="de-AT"/>
              <a:t> </a:t>
            </a:r>
            <a:r>
              <a:rPr lang="de-AT" err="1"/>
              <a:t>is</a:t>
            </a:r>
            <a:r>
              <a:rPr lang="de-AT"/>
              <a:t> </a:t>
            </a:r>
            <a:r>
              <a:rPr lang="de-AT" err="1"/>
              <a:t>one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keyplayers</a:t>
            </a:r>
            <a:r>
              <a:rPr lang="de-AT"/>
              <a:t>.</a:t>
            </a: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68429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err="1"/>
              <a:t>However</a:t>
            </a:r>
            <a:r>
              <a:rPr lang="de-AT"/>
              <a:t> </a:t>
            </a:r>
            <a:r>
              <a:rPr lang="de-AT" err="1"/>
              <a:t>if</a:t>
            </a:r>
            <a:r>
              <a:rPr lang="de-AT"/>
              <a:t>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start</a:t>
            </a:r>
            <a:r>
              <a:rPr lang="de-AT"/>
              <a:t> </a:t>
            </a:r>
            <a:r>
              <a:rPr lang="de-AT" err="1"/>
              <a:t>looking</a:t>
            </a:r>
            <a:r>
              <a:rPr lang="de-AT"/>
              <a:t> at </a:t>
            </a:r>
            <a:r>
              <a:rPr lang="de-AT" err="1"/>
              <a:t>where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company</a:t>
            </a:r>
            <a:r>
              <a:rPr lang="de-AT"/>
              <a:t> </a:t>
            </a:r>
            <a:r>
              <a:rPr lang="de-AT" err="1"/>
              <a:t>is</a:t>
            </a:r>
            <a:r>
              <a:rPr lang="de-AT"/>
              <a:t> </a:t>
            </a:r>
            <a:r>
              <a:rPr lang="de-AT" err="1"/>
              <a:t>over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next</a:t>
            </a:r>
            <a:r>
              <a:rPr lang="de-AT"/>
              <a:t> </a:t>
            </a:r>
            <a:r>
              <a:rPr lang="de-AT" err="1"/>
              <a:t>years</a:t>
            </a:r>
            <a:r>
              <a:rPr lang="de-AT"/>
              <a:t>, </a:t>
            </a:r>
            <a:r>
              <a:rPr lang="de-AT" err="1"/>
              <a:t>we</a:t>
            </a:r>
            <a:r>
              <a:rPr lang="de-AT"/>
              <a:t> </a:t>
            </a:r>
            <a:r>
              <a:rPr lang="de-AT" err="1"/>
              <a:t>clearly</a:t>
            </a:r>
            <a:r>
              <a:rPr lang="de-AT"/>
              <a:t> </a:t>
            </a:r>
            <a:r>
              <a:rPr lang="de-AT" err="1"/>
              <a:t>see</a:t>
            </a:r>
            <a:r>
              <a:rPr lang="de-AT"/>
              <a:t> a </a:t>
            </a:r>
            <a:r>
              <a:rPr lang="de-AT" err="1"/>
              <a:t>cut</a:t>
            </a:r>
            <a:r>
              <a:rPr lang="de-AT"/>
              <a:t> off </a:t>
            </a:r>
            <a:r>
              <a:rPr lang="de-AT" err="1"/>
              <a:t>point</a:t>
            </a:r>
            <a:r>
              <a:rPr lang="de-AT"/>
              <a:t> in </a:t>
            </a:r>
            <a:r>
              <a:rPr lang="de-AT" err="1"/>
              <a:t>relevance</a:t>
            </a:r>
            <a:r>
              <a:rPr lang="de-AT"/>
              <a:t> at </a:t>
            </a:r>
            <a:r>
              <a:rPr lang="de-AT" err="1"/>
              <a:t>the</a:t>
            </a:r>
            <a:r>
              <a:rPr lang="de-AT"/>
              <a:t> </a:t>
            </a:r>
            <a:r>
              <a:rPr lang="de-AT" err="1"/>
              <a:t>year</a:t>
            </a:r>
            <a:r>
              <a:rPr lang="de-AT"/>
              <a:t> 2013 and after </a:t>
            </a:r>
            <a:r>
              <a:rPr lang="de-AT" err="1"/>
              <a:t>that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2016 and 2022 </a:t>
            </a:r>
            <a:r>
              <a:rPr lang="de-AT" err="1"/>
              <a:t>nothing</a:t>
            </a:r>
            <a:r>
              <a:rPr lang="de-AT"/>
              <a:t> </a:t>
            </a:r>
            <a:r>
              <a:rPr lang="de-AT" err="1"/>
              <a:t>really</a:t>
            </a:r>
            <a:r>
              <a:rPr lang="de-AT"/>
              <a:t> </a:t>
            </a:r>
            <a:r>
              <a:rPr lang="de-AT" err="1"/>
              <a:t>changes</a:t>
            </a:r>
            <a:r>
              <a:rPr lang="de-A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30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16075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699" y="1389600"/>
            <a:ext cx="3758131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" name="Google Shape;27;p7">
            <a:extLst>
              <a:ext uri="{FF2B5EF4-FFF2-40B4-BE49-F238E27FC236}">
                <a16:creationId xmlns:a16="http://schemas.microsoft.com/office/drawing/2014/main" id="{63C2CD7B-3201-5AFE-3E75-3F72A8279E61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197247" y="1389600"/>
            <a:ext cx="4275211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" name="Snip Single Corner of Rectangle 2">
            <a:extLst>
              <a:ext uri="{FF2B5EF4-FFF2-40B4-BE49-F238E27FC236}">
                <a16:creationId xmlns:a16="http://schemas.microsoft.com/office/drawing/2014/main" id="{6B0C94B2-98BF-478B-E9D0-87656E6C5BF9}"/>
              </a:ext>
            </a:extLst>
          </p:cNvPr>
          <p:cNvSpPr/>
          <p:nvPr userDrawn="1"/>
        </p:nvSpPr>
        <p:spPr>
          <a:xfrm rot="10800000" flipH="1">
            <a:off x="-1218169" y="-25743"/>
            <a:ext cx="10362169" cy="806849"/>
          </a:xfrm>
          <a:prstGeom prst="snip1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2F8DA4AD-F041-5405-5BE9-4997AF883F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8395545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F8DA4AD-F041-5405-5BE9-4997AF883F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11" Type="http://schemas.openxmlformats.org/officeDocument/2006/relationships/image" Target="../media/image29.png"/><Relationship Id="rId5" Type="http://schemas.openxmlformats.org/officeDocument/2006/relationships/image" Target="../media/image24.e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46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image" Target="../media/image55.emf"/><Relationship Id="rId4" Type="http://schemas.openxmlformats.org/officeDocument/2006/relationships/oleObject" Target="../embeddings/oleObject1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tags" Target="../tags/tag47.xml"/><Relationship Id="rId39" Type="http://schemas.openxmlformats.org/officeDocument/2006/relationships/chart" Target="../charts/chart1.xml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34" Type="http://schemas.openxmlformats.org/officeDocument/2006/relationships/tags" Target="../tags/tag55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tags" Target="../tags/tag46.xml"/><Relationship Id="rId33" Type="http://schemas.openxmlformats.org/officeDocument/2006/relationships/tags" Target="../tags/tag54.xml"/><Relationship Id="rId38" Type="http://schemas.openxmlformats.org/officeDocument/2006/relationships/image" Target="../media/image4.png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29" Type="http://schemas.openxmlformats.org/officeDocument/2006/relationships/tags" Target="../tags/tag50.xml"/><Relationship Id="rId41" Type="http://schemas.openxmlformats.org/officeDocument/2006/relationships/chart" Target="../charts/chart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tags" Target="../tags/tag45.xml"/><Relationship Id="rId32" Type="http://schemas.openxmlformats.org/officeDocument/2006/relationships/tags" Target="../tags/tag53.xml"/><Relationship Id="rId37" Type="http://schemas.openxmlformats.org/officeDocument/2006/relationships/image" Target="../media/image60.emf"/><Relationship Id="rId40" Type="http://schemas.openxmlformats.org/officeDocument/2006/relationships/chart" Target="../charts/chart2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28" Type="http://schemas.openxmlformats.org/officeDocument/2006/relationships/tags" Target="../tags/tag49.xml"/><Relationship Id="rId36" Type="http://schemas.openxmlformats.org/officeDocument/2006/relationships/oleObject" Target="../embeddings/oleObject21.bin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31" Type="http://schemas.openxmlformats.org/officeDocument/2006/relationships/tags" Target="../tags/tag52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Relationship Id="rId27" Type="http://schemas.openxmlformats.org/officeDocument/2006/relationships/tags" Target="../tags/tag48.xml"/><Relationship Id="rId30" Type="http://schemas.openxmlformats.org/officeDocument/2006/relationships/tags" Target="../tags/tag51.xml"/><Relationship Id="rId35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tags" Target="../tags/tag58.xml"/><Relationship Id="rId7" Type="http://schemas.openxmlformats.org/officeDocument/2006/relationships/oleObject" Target="../embeddings/oleObject22.bin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.xml"/><Relationship Id="rId11" Type="http://schemas.openxmlformats.org/officeDocument/2006/relationships/chart" Target="../charts/chart4.xml"/><Relationship Id="rId5" Type="http://schemas.openxmlformats.org/officeDocument/2006/relationships/tags" Target="../tags/tag60.xml"/><Relationship Id="rId10" Type="http://schemas.openxmlformats.org/officeDocument/2006/relationships/image" Target="../media/image62.png"/><Relationship Id="rId4" Type="http://schemas.openxmlformats.org/officeDocument/2006/relationships/tags" Target="../tags/tag59.xml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3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61.emf"/><Relationship Id="rId5" Type="http://schemas.openxmlformats.org/officeDocument/2006/relationships/tags" Target="../tags/tag65.xml"/><Relationship Id="rId10" Type="http://schemas.openxmlformats.org/officeDocument/2006/relationships/oleObject" Target="../embeddings/oleObject23.bin"/><Relationship Id="rId4" Type="http://schemas.openxmlformats.org/officeDocument/2006/relationships/tags" Target="../tags/tag64.xml"/><Relationship Id="rId9" Type="http://schemas.openxmlformats.org/officeDocument/2006/relationships/notesSlide" Target="../notesSlides/notesSlide20.xml"/><Relationship Id="rId14" Type="http://schemas.openxmlformats.org/officeDocument/2006/relationships/chart" Target="../charts/char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tags" Target="../tags/tag70.xml"/><Relationship Id="rId7" Type="http://schemas.openxmlformats.org/officeDocument/2006/relationships/oleObject" Target="../embeddings/oleObject24.bin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1.xml"/><Relationship Id="rId11" Type="http://schemas.openxmlformats.org/officeDocument/2006/relationships/chart" Target="../charts/chart6.xml"/><Relationship Id="rId5" Type="http://schemas.openxmlformats.org/officeDocument/2006/relationships/tags" Target="../tags/tag72.xml"/><Relationship Id="rId10" Type="http://schemas.openxmlformats.org/officeDocument/2006/relationships/image" Target="../media/image64.png"/><Relationship Id="rId4" Type="http://schemas.openxmlformats.org/officeDocument/2006/relationships/tags" Target="../tags/tag7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4.png"/><Relationship Id="rId5" Type="http://schemas.openxmlformats.org/officeDocument/2006/relationships/image" Target="../media/image55.emf"/><Relationship Id="rId4" Type="http://schemas.openxmlformats.org/officeDocument/2006/relationships/oleObject" Target="../embeddings/oleObject2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6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68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72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74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26" Type="http://schemas.openxmlformats.org/officeDocument/2006/relationships/tags" Target="../tags/tag109.xml"/><Relationship Id="rId39" Type="http://schemas.openxmlformats.org/officeDocument/2006/relationships/chart" Target="../charts/chart11.xml"/><Relationship Id="rId3" Type="http://schemas.openxmlformats.org/officeDocument/2006/relationships/tags" Target="../tags/tag86.xml"/><Relationship Id="rId21" Type="http://schemas.openxmlformats.org/officeDocument/2006/relationships/tags" Target="../tags/tag104.xml"/><Relationship Id="rId34" Type="http://schemas.openxmlformats.org/officeDocument/2006/relationships/tags" Target="../tags/tag117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5" Type="http://schemas.openxmlformats.org/officeDocument/2006/relationships/tags" Target="../tags/tag108.xml"/><Relationship Id="rId33" Type="http://schemas.openxmlformats.org/officeDocument/2006/relationships/tags" Target="../tags/tag116.xml"/><Relationship Id="rId38" Type="http://schemas.openxmlformats.org/officeDocument/2006/relationships/image" Target="../media/image4.png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0" Type="http://schemas.openxmlformats.org/officeDocument/2006/relationships/tags" Target="../tags/tag103.xml"/><Relationship Id="rId29" Type="http://schemas.openxmlformats.org/officeDocument/2006/relationships/tags" Target="../tags/tag112.xml"/><Relationship Id="rId41" Type="http://schemas.openxmlformats.org/officeDocument/2006/relationships/chart" Target="../charts/chart13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24" Type="http://schemas.openxmlformats.org/officeDocument/2006/relationships/tags" Target="../tags/tag107.xml"/><Relationship Id="rId32" Type="http://schemas.openxmlformats.org/officeDocument/2006/relationships/tags" Target="../tags/tag115.xml"/><Relationship Id="rId37" Type="http://schemas.openxmlformats.org/officeDocument/2006/relationships/image" Target="../media/image60.emf"/><Relationship Id="rId40" Type="http://schemas.openxmlformats.org/officeDocument/2006/relationships/chart" Target="../charts/chart12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23" Type="http://schemas.openxmlformats.org/officeDocument/2006/relationships/tags" Target="../tags/tag106.xml"/><Relationship Id="rId28" Type="http://schemas.openxmlformats.org/officeDocument/2006/relationships/tags" Target="../tags/tag111.xml"/><Relationship Id="rId36" Type="http://schemas.openxmlformats.org/officeDocument/2006/relationships/oleObject" Target="../embeddings/oleObject32.bin"/><Relationship Id="rId10" Type="http://schemas.openxmlformats.org/officeDocument/2006/relationships/tags" Target="../tags/tag93.xml"/><Relationship Id="rId19" Type="http://schemas.openxmlformats.org/officeDocument/2006/relationships/tags" Target="../tags/tag102.xml"/><Relationship Id="rId31" Type="http://schemas.openxmlformats.org/officeDocument/2006/relationships/tags" Target="../tags/tag114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Relationship Id="rId22" Type="http://schemas.openxmlformats.org/officeDocument/2006/relationships/tags" Target="../tags/tag105.xml"/><Relationship Id="rId27" Type="http://schemas.openxmlformats.org/officeDocument/2006/relationships/tags" Target="../tags/tag110.xml"/><Relationship Id="rId30" Type="http://schemas.openxmlformats.org/officeDocument/2006/relationships/tags" Target="../tags/tag113.xml"/><Relationship Id="rId35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oleObject" Target="../embeddings/oleObject4.bin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.png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4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7.emf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2D80E25-C3A1-315A-5EAA-3BB63DD42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12352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2D80E25-C3A1-315A-5EAA-3BB63DD42E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B3A534A9-6C26-41E3-E80F-1D35D80D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CC6C823-25C9-A0AE-D781-A2E5F48242CE}"/>
              </a:ext>
            </a:extLst>
          </p:cNvPr>
          <p:cNvSpPr txBox="1"/>
          <p:nvPr/>
        </p:nvSpPr>
        <p:spPr>
          <a:xfrm>
            <a:off x="311697" y="2571750"/>
            <a:ext cx="3026816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 sz="100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D87E14-9321-3369-4B16-CEBD23AB46F1}"/>
              </a:ext>
            </a:extLst>
          </p:cNvPr>
          <p:cNvSpPr txBox="1"/>
          <p:nvPr/>
        </p:nvSpPr>
        <p:spPr>
          <a:xfrm>
            <a:off x="311698" y="2249609"/>
            <a:ext cx="5998615" cy="322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BB3F0CD-341F-CEF2-1BAC-DC43EEEA922D}"/>
              </a:ext>
            </a:extLst>
          </p:cNvPr>
          <p:cNvSpPr txBox="1"/>
          <p:nvPr/>
        </p:nvSpPr>
        <p:spPr>
          <a:xfrm>
            <a:off x="311698" y="518946"/>
            <a:ext cx="3026815" cy="67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0713316-BFE4-75CE-DA2A-6C5AC9EFD25E}"/>
              </a:ext>
            </a:extLst>
          </p:cNvPr>
          <p:cNvSpPr txBox="1"/>
          <p:nvPr/>
        </p:nvSpPr>
        <p:spPr>
          <a:xfrm>
            <a:off x="311698" y="1646116"/>
            <a:ext cx="4698451" cy="6034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6D445E-F324-FDE1-83D2-EB0AB228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1420597"/>
            <a:ext cx="5431876" cy="883081"/>
          </a:xfrm>
        </p:spPr>
        <p:txBody>
          <a:bodyPr vert="horz"/>
          <a:lstStyle/>
          <a:p>
            <a:r>
              <a:rPr lang="en-GB" sz="3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BDO – WU Wien</a:t>
            </a:r>
            <a:endParaRPr lang="de-AT" sz="36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472B-B9E0-F202-FD99-BBBFAB0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mtClean="0"/>
              <a:t>2</a:t>
            </a:fld>
            <a:endParaRPr lang="de-AT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B06578-CFE9-F90E-D87D-EF24339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9" y="582766"/>
            <a:ext cx="1345651" cy="5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DC88A74-9357-483D-E0FA-D8DC924D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1" y="609765"/>
            <a:ext cx="98854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BA30A26-016E-5E36-C442-4AE40372CBF2}"/>
              </a:ext>
            </a:extLst>
          </p:cNvPr>
          <p:cNvSpPr txBox="1"/>
          <p:nvPr/>
        </p:nvSpPr>
        <p:spPr>
          <a:xfrm>
            <a:off x="311696" y="2224335"/>
            <a:ext cx="6084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Analysis for detecting shared risk factors between companies</a:t>
            </a:r>
          </a:p>
          <a:p>
            <a:endParaRPr lang="de-AT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4883BA1-C6CD-A884-F81A-46E428B505DE}"/>
              </a:ext>
            </a:extLst>
          </p:cNvPr>
          <p:cNvSpPr txBox="1"/>
          <p:nvPr/>
        </p:nvSpPr>
        <p:spPr>
          <a:xfrm>
            <a:off x="311696" y="2587139"/>
            <a:ext cx="5255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Manuel </a:t>
            </a:r>
            <a:r>
              <a:rPr lang="de-AT" sz="9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Petschinger</a:t>
            </a:r>
            <a:r>
              <a:rPr lang="de-AT" sz="9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Jakob Koller, Markus </a:t>
            </a:r>
            <a:r>
              <a:rPr lang="de-AT" sz="9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Weiss</a:t>
            </a:r>
            <a:r>
              <a:rPr lang="de-AT" sz="9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Simon Böck</a:t>
            </a:r>
          </a:p>
        </p:txBody>
      </p:sp>
    </p:spTree>
    <p:extLst>
      <p:ext uri="{BB962C8B-B14F-4D97-AF65-F5344CB8AC3E}">
        <p14:creationId xmlns:p14="http://schemas.microsoft.com/office/powerpoint/2010/main" val="2262049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0F1AE-ED62-1723-8F9F-86D042B0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851B829-5D2E-539F-F989-CDCD49411A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61055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51B829-5D2E-539F-F989-CDCD49411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ounded Rectangle 9">
            <a:extLst>
              <a:ext uri="{FF2B5EF4-FFF2-40B4-BE49-F238E27FC236}">
                <a16:creationId xmlns:a16="http://schemas.microsoft.com/office/drawing/2014/main" id="{9147594D-B520-9779-2E14-D5663CFBACA3}"/>
              </a:ext>
            </a:extLst>
          </p:cNvPr>
          <p:cNvSpPr/>
          <p:nvPr/>
        </p:nvSpPr>
        <p:spPr>
          <a:xfrm>
            <a:off x="805608" y="3076913"/>
            <a:ext cx="4066310" cy="10408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B93F6-3CA9-D29C-CB8C-76AA6965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489" y="189877"/>
            <a:ext cx="3369812" cy="456861"/>
          </a:xfrm>
        </p:spPr>
        <p:txBody>
          <a:bodyPr vert="horz"/>
          <a:lstStyle/>
          <a:p>
            <a:r>
              <a:rPr lang="en-AT">
                <a:solidFill>
                  <a:schemeClr val="accent1">
                    <a:lumMod val="50000"/>
                  </a:schemeClr>
                </a:solidFill>
              </a:rPr>
              <a:t>Basics about Networks 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7318EC1-A6AB-6A7E-F200-5FCA648C1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3D9FC-5060-2640-710F-375E9EB03C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11</a:t>
            </a:fld>
            <a:endParaRPr lang="en" sz="800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76AD68E4-E99B-74F3-F685-B6FF44A156A0}"/>
              </a:ext>
            </a:extLst>
          </p:cNvPr>
          <p:cNvSpPr/>
          <p:nvPr/>
        </p:nvSpPr>
        <p:spPr>
          <a:xfrm>
            <a:off x="5520391" y="1743079"/>
            <a:ext cx="457200" cy="45720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u="sng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04B9EAB0-24EB-DDCE-2F78-2CBBA0BA18D3}"/>
              </a:ext>
            </a:extLst>
          </p:cNvPr>
          <p:cNvSpPr/>
          <p:nvPr/>
        </p:nvSpPr>
        <p:spPr>
          <a:xfrm>
            <a:off x="7086601" y="2458928"/>
            <a:ext cx="457200" cy="45720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u="sng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71A074-0141-2388-AB9A-906CE8CB8CF9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5910636" y="2133324"/>
            <a:ext cx="1242920" cy="3925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C593A5D3-2A2F-92BA-3B24-59661E55C6C9}"/>
              </a:ext>
            </a:extLst>
          </p:cNvPr>
          <p:cNvSpPr/>
          <p:nvPr/>
        </p:nvSpPr>
        <p:spPr>
          <a:xfrm>
            <a:off x="8296419" y="3009958"/>
            <a:ext cx="457200" cy="45720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u="sng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C29C7EE5-D8E3-75EA-DFE7-1A4386258EEA}"/>
              </a:ext>
            </a:extLst>
          </p:cNvPr>
          <p:cNvSpPr/>
          <p:nvPr/>
        </p:nvSpPr>
        <p:spPr>
          <a:xfrm>
            <a:off x="6858107" y="3998916"/>
            <a:ext cx="457200" cy="45720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u="sng"/>
          </a:p>
        </p:txBody>
      </p: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536388ED-BCE4-4727-8FB3-B70F152F5ACE}"/>
              </a:ext>
            </a:extLst>
          </p:cNvPr>
          <p:cNvSpPr/>
          <p:nvPr/>
        </p:nvSpPr>
        <p:spPr>
          <a:xfrm>
            <a:off x="8044007" y="1484430"/>
            <a:ext cx="457200" cy="45720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u="sng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175080D-900B-0050-E42E-27EFF8CD74ED}"/>
              </a:ext>
            </a:extLst>
          </p:cNvPr>
          <p:cNvCxnSpPr>
            <a:cxnSpLocks/>
            <a:stCxn id="18" idx="3"/>
            <a:endCxn id="10" idx="7"/>
          </p:cNvCxnSpPr>
          <p:nvPr/>
        </p:nvCxnSpPr>
        <p:spPr>
          <a:xfrm flipH="1">
            <a:off x="7476846" y="1874675"/>
            <a:ext cx="634116" cy="651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F3B50F1-9298-DA50-AA6D-38F6593DB24E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7086707" y="2916128"/>
            <a:ext cx="228494" cy="1082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4E0FE3-2DCE-7D81-094F-23FF47C46948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7543801" y="2687528"/>
            <a:ext cx="819573" cy="389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CD2FCB6B-1AA5-0C84-2226-BE46F15422A6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7315307" y="3400203"/>
            <a:ext cx="1048067" cy="8273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4B96C53-7C6A-202C-5B8F-A169BCC5FC40}"/>
              </a:ext>
            </a:extLst>
          </p:cNvPr>
          <p:cNvSpPr txBox="1"/>
          <p:nvPr/>
        </p:nvSpPr>
        <p:spPr>
          <a:xfrm>
            <a:off x="6483582" y="1267490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Node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C09B085-5235-5429-1ABC-A12F6B8740AA}"/>
              </a:ext>
            </a:extLst>
          </p:cNvPr>
          <p:cNvCxnSpPr>
            <a:cxnSpLocks/>
          </p:cNvCxnSpPr>
          <p:nvPr/>
        </p:nvCxnSpPr>
        <p:spPr>
          <a:xfrm flipH="1">
            <a:off x="5977591" y="1484430"/>
            <a:ext cx="530230" cy="329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256E3D8A-1BC8-CF63-E7E9-21E207D3DE13}"/>
              </a:ext>
            </a:extLst>
          </p:cNvPr>
          <p:cNvSpPr txBox="1"/>
          <p:nvPr/>
        </p:nvSpPr>
        <p:spPr>
          <a:xfrm>
            <a:off x="5977591" y="3308651"/>
            <a:ext cx="617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Edge</a:t>
            </a:r>
          </a:p>
        </p:txBody>
      </p: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AA548069-E3F5-851B-7982-3692354A40D0}"/>
              </a:ext>
            </a:extLst>
          </p:cNvPr>
          <p:cNvCxnSpPr>
            <a:cxnSpLocks/>
          </p:cNvCxnSpPr>
          <p:nvPr/>
        </p:nvCxnSpPr>
        <p:spPr>
          <a:xfrm flipV="1">
            <a:off x="6539507" y="3360759"/>
            <a:ext cx="568962" cy="101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9">
            <a:extLst>
              <a:ext uri="{FF2B5EF4-FFF2-40B4-BE49-F238E27FC236}">
                <a16:creationId xmlns:a16="http://schemas.microsoft.com/office/drawing/2014/main" id="{4B4FD784-3A4F-677B-33A8-921B2F7890A9}"/>
              </a:ext>
            </a:extLst>
          </p:cNvPr>
          <p:cNvSpPr/>
          <p:nvPr/>
        </p:nvSpPr>
        <p:spPr>
          <a:xfrm>
            <a:off x="767101" y="1418094"/>
            <a:ext cx="4066310" cy="10408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BAC759D-16AA-48D9-517D-B98D06565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974" y="1674451"/>
            <a:ext cx="466225" cy="4662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814C4A7-AA51-CF09-CE7A-D0C750A3B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8887" y="1668288"/>
            <a:ext cx="462012" cy="4620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47BEF43-1275-91BE-2E14-EB2E4CD99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1588" y="1674451"/>
            <a:ext cx="461176" cy="4611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9212D7D-F1CE-A142-D26D-603B06430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3458" y="3370198"/>
            <a:ext cx="383255" cy="38325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8E645F1-544C-9308-A9A3-58C39FAEEE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7136" y="3368556"/>
            <a:ext cx="383254" cy="3832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C88C565-811B-2547-C194-D61E05EE29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0549" y="3368556"/>
            <a:ext cx="383254" cy="3832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BE85D99-4874-BF50-1AD6-7198E461A122}"/>
              </a:ext>
            </a:extLst>
          </p:cNvPr>
          <p:cNvSpPr txBox="1"/>
          <p:nvPr/>
        </p:nvSpPr>
        <p:spPr>
          <a:xfrm>
            <a:off x="710485" y="1089170"/>
            <a:ext cx="205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Nodes in </a:t>
            </a:r>
            <a:r>
              <a:rPr lang="de-AT" err="1"/>
              <a:t>our</a:t>
            </a:r>
            <a:r>
              <a:rPr lang="de-AT"/>
              <a:t> network: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915389-0695-5F7D-58AD-CC68CD561694}"/>
              </a:ext>
            </a:extLst>
          </p:cNvPr>
          <p:cNvSpPr txBox="1"/>
          <p:nvPr/>
        </p:nvSpPr>
        <p:spPr>
          <a:xfrm>
            <a:off x="710485" y="2748285"/>
            <a:ext cx="397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err="1"/>
              <a:t>Edges</a:t>
            </a:r>
            <a:r>
              <a:rPr lang="de-AT"/>
              <a:t> in </a:t>
            </a:r>
            <a:r>
              <a:rPr lang="de-AT" err="1"/>
              <a:t>our</a:t>
            </a:r>
            <a:r>
              <a:rPr lang="de-AT"/>
              <a:t> network (</a:t>
            </a:r>
            <a:r>
              <a:rPr lang="de-AT" err="1"/>
              <a:t>classified</a:t>
            </a:r>
            <a:r>
              <a:rPr lang="de-AT"/>
              <a:t> </a:t>
            </a:r>
            <a:r>
              <a:rPr lang="de-AT" err="1"/>
              <a:t>from</a:t>
            </a:r>
            <a:r>
              <a:rPr lang="de-AT"/>
              <a:t> </a:t>
            </a:r>
            <a:r>
              <a:rPr lang="de-AT" err="1"/>
              <a:t>the</a:t>
            </a:r>
            <a:r>
              <a:rPr lang="de-AT"/>
              <a:t> NLP):</a:t>
            </a:r>
          </a:p>
        </p:txBody>
      </p:sp>
    </p:spTree>
    <p:extLst>
      <p:ext uri="{BB962C8B-B14F-4D97-AF65-F5344CB8AC3E}">
        <p14:creationId xmlns:p14="http://schemas.microsoft.com/office/powerpoint/2010/main" val="122293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7" grpId="0"/>
      <p:bldP spid="103" grpId="0"/>
      <p:bldP spid="174" grpId="0" animBg="1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0F1AE-ED62-1723-8F9F-86D042B0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0A60626-7611-FB73-3D8D-D159E2C8B7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547860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0A60626-7611-FB73-3D8D-D159E2C8B7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fik 16">
            <a:extLst>
              <a:ext uri="{FF2B5EF4-FFF2-40B4-BE49-F238E27FC236}">
                <a16:creationId xmlns:a16="http://schemas.microsoft.com/office/drawing/2014/main" id="{CF13BBC1-C2A4-79A5-98F8-B20A1A24D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808" y="914501"/>
            <a:ext cx="4999192" cy="4228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B93F6-3CA9-D29C-CB8C-76AA6965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489" y="189877"/>
            <a:ext cx="3369812" cy="456861"/>
          </a:xfrm>
        </p:spPr>
        <p:txBody>
          <a:bodyPr vert="horz"/>
          <a:lstStyle/>
          <a:p>
            <a:r>
              <a:rPr lang="en-AT">
                <a:solidFill>
                  <a:schemeClr val="accent1">
                    <a:lumMod val="50000"/>
                  </a:schemeClr>
                </a:solidFill>
              </a:rPr>
              <a:t>Basics about Networks 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7318EC1-A6AB-6A7E-F200-5FCA648C1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3D9FC-5060-2640-710F-375E9EB03C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12</a:t>
            </a:fld>
            <a:endParaRPr lang="en" sz="800"/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8068F132-AF2A-583E-7182-2FB97395D293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z="800" smtClean="0"/>
              <a:pPr/>
              <a:t>12</a:t>
            </a:fld>
            <a:endParaRPr lang="de-AT" sz="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53930E-3954-F968-E3BD-5D46535164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72" t="11000" r="7832" b="16374"/>
          <a:stretch/>
        </p:blipFill>
        <p:spPr>
          <a:xfrm>
            <a:off x="457200" y="1311845"/>
            <a:ext cx="2917596" cy="1812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CEFE86A-5E84-A1B5-1D05-0A541A105E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22" t="15220" r="1455" b="14986"/>
          <a:stretch/>
        </p:blipFill>
        <p:spPr>
          <a:xfrm>
            <a:off x="457199" y="1906079"/>
            <a:ext cx="2917596" cy="1812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90AF77-416A-E0AC-A4B0-CD452A6BB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199" y="2425628"/>
            <a:ext cx="4080993" cy="2420928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7101A22D-E1B6-2362-E483-688085DACFB8}"/>
              </a:ext>
            </a:extLst>
          </p:cNvPr>
          <p:cNvSpPr/>
          <p:nvPr/>
        </p:nvSpPr>
        <p:spPr>
          <a:xfrm>
            <a:off x="457200" y="2414674"/>
            <a:ext cx="4080992" cy="24209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ECB2B048-3D23-0FF1-D7B4-F1AD382D71A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538192" y="3614738"/>
            <a:ext cx="1495896" cy="104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AB9BA45D-C3E4-76DB-7C48-98BBD02D54C0}"/>
              </a:ext>
            </a:extLst>
          </p:cNvPr>
          <p:cNvSpPr txBox="1"/>
          <p:nvPr/>
        </p:nvSpPr>
        <p:spPr>
          <a:xfrm>
            <a:off x="376238" y="1044082"/>
            <a:ext cx="2836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00"/>
              <a:t>„</a:t>
            </a:r>
            <a:r>
              <a:rPr lang="de-AT" sz="1100" err="1"/>
              <a:t>coolwarm</a:t>
            </a:r>
            <a:r>
              <a:rPr lang="de-AT" sz="1100"/>
              <a:t>“ </a:t>
            </a:r>
            <a:r>
              <a:rPr lang="de-AT" sz="1100" err="1"/>
              <a:t>for</a:t>
            </a:r>
            <a:r>
              <a:rPr lang="de-AT" sz="1100"/>
              <a:t> </a:t>
            </a:r>
            <a:r>
              <a:rPr lang="de-AT" sz="1100" err="1"/>
              <a:t>the</a:t>
            </a:r>
            <a:r>
              <a:rPr lang="de-AT" sz="1100"/>
              <a:t> </a:t>
            </a:r>
            <a:r>
              <a:rPr lang="de-AT" sz="1100" err="1"/>
              <a:t>nodes</a:t>
            </a:r>
            <a:r>
              <a:rPr lang="de-AT" sz="1100"/>
              <a:t>: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209CC6C-C228-7C3F-9A8F-5A793682A524}"/>
              </a:ext>
            </a:extLst>
          </p:cNvPr>
          <p:cNvSpPr txBox="1"/>
          <p:nvPr/>
        </p:nvSpPr>
        <p:spPr>
          <a:xfrm>
            <a:off x="376237" y="1644469"/>
            <a:ext cx="2836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00"/>
              <a:t>„</a:t>
            </a:r>
            <a:r>
              <a:rPr lang="de-AT" sz="1100" err="1"/>
              <a:t>reds</a:t>
            </a:r>
            <a:r>
              <a:rPr lang="de-AT" sz="1100"/>
              <a:t>“ </a:t>
            </a:r>
            <a:r>
              <a:rPr lang="de-AT" sz="1100" err="1"/>
              <a:t>for</a:t>
            </a:r>
            <a:r>
              <a:rPr lang="de-AT" sz="1100"/>
              <a:t> </a:t>
            </a:r>
            <a:r>
              <a:rPr lang="de-AT" sz="1100" err="1"/>
              <a:t>the</a:t>
            </a:r>
            <a:r>
              <a:rPr lang="de-AT" sz="1100"/>
              <a:t> </a:t>
            </a:r>
            <a:r>
              <a:rPr lang="de-AT" sz="1100" err="1"/>
              <a:t>edges</a:t>
            </a:r>
            <a:r>
              <a:rPr lang="de-AT" sz="1100"/>
              <a:t>:</a:t>
            </a:r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2E1E799F-57F3-11D7-A95B-3409D0905C9D}"/>
              </a:ext>
            </a:extLst>
          </p:cNvPr>
          <p:cNvSpPr/>
          <p:nvPr/>
        </p:nvSpPr>
        <p:spPr>
          <a:xfrm>
            <a:off x="3212870" y="4444219"/>
            <a:ext cx="868936" cy="349311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F2DAAC34-84BA-502C-6CE9-E6559903F97D}"/>
              </a:ext>
            </a:extLst>
          </p:cNvPr>
          <p:cNvSpPr/>
          <p:nvPr/>
        </p:nvSpPr>
        <p:spPr>
          <a:xfrm>
            <a:off x="1991573" y="2890401"/>
            <a:ext cx="733710" cy="35990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357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F93997D1-CCA5-9E29-7EB2-EF4A5D1273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60952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3997D1-CCA5-9E29-7EB2-EF4A5D1273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F4F8F86-D416-ADA6-FB2D-F7DFEA3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525" y="189877"/>
            <a:ext cx="3107777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Network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Visualization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D5798-D330-D111-C5E8-CAEE0C52B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13</a:t>
            </a:fld>
            <a:endParaRPr lang="en" sz="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B17068-4FC6-61F8-2CF0-5DF60923D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85" y="873158"/>
            <a:ext cx="4237950" cy="42703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CBEB3F-27DA-E0E7-FDCA-AE7363AA007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671763" y="2835283"/>
            <a:ext cx="227667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E985C45D-7AA1-B19C-0E11-84E274BD8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8435" y="1746487"/>
            <a:ext cx="3926805" cy="2177592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984E6767-773A-E731-A91F-82F7D4383702}"/>
              </a:ext>
            </a:extLst>
          </p:cNvPr>
          <p:cNvSpPr/>
          <p:nvPr/>
        </p:nvSpPr>
        <p:spPr>
          <a:xfrm>
            <a:off x="4948435" y="1746487"/>
            <a:ext cx="3926805" cy="21775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4" name="Flussdiagramm: Verbinder 23">
            <a:extLst>
              <a:ext uri="{FF2B5EF4-FFF2-40B4-BE49-F238E27FC236}">
                <a16:creationId xmlns:a16="http://schemas.microsoft.com/office/drawing/2014/main" id="{3DFFF621-F542-C347-B44B-40F5E6A92B40}"/>
              </a:ext>
            </a:extLst>
          </p:cNvPr>
          <p:cNvSpPr/>
          <p:nvPr/>
        </p:nvSpPr>
        <p:spPr>
          <a:xfrm>
            <a:off x="6519187" y="2225683"/>
            <a:ext cx="942975" cy="4572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649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8E52BB7-8391-A416-00F1-C8A5653859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849905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8E52BB7-8391-A416-00F1-C8A5653859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3DABB9EC-DF1E-17F0-7455-A25114383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366" y="1647836"/>
            <a:ext cx="3926805" cy="2204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F86-D416-ADA6-FB2D-F7DFEA3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525" y="189877"/>
            <a:ext cx="3107777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Network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Visualization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D5798-D330-D111-C5E8-CAEE0C52B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14</a:t>
            </a:fld>
            <a:endParaRPr lang="en" sz="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B5A611-FB2B-5AA3-CC1D-C17CD23934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85" y="887335"/>
            <a:ext cx="4223881" cy="4256165"/>
          </a:xfrm>
          <a:prstGeom prst="rect">
            <a:avLst/>
          </a:prstGeom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DDCD0FE-8333-EF34-9E55-D5C357C2EC8B}"/>
              </a:ext>
            </a:extLst>
          </p:cNvPr>
          <p:cNvSpPr/>
          <p:nvPr/>
        </p:nvSpPr>
        <p:spPr>
          <a:xfrm>
            <a:off x="4934366" y="1657372"/>
            <a:ext cx="3926805" cy="22049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69B900FE-BF86-3E04-C47B-27DA034EDC83}"/>
              </a:ext>
            </a:extLst>
          </p:cNvPr>
          <p:cNvCxnSpPr>
            <a:cxnSpLocks/>
          </p:cNvCxnSpPr>
          <p:nvPr/>
        </p:nvCxnSpPr>
        <p:spPr>
          <a:xfrm>
            <a:off x="1909763" y="2614613"/>
            <a:ext cx="3024603" cy="1301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C556D05B-35D4-81E9-0D7C-7FBABCC0BB4B}"/>
              </a:ext>
            </a:extLst>
          </p:cNvPr>
          <p:cNvSpPr/>
          <p:nvPr/>
        </p:nvSpPr>
        <p:spPr>
          <a:xfrm>
            <a:off x="5100636" y="1952626"/>
            <a:ext cx="942975" cy="4572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517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EED3BCB-8360-182F-C189-FBAD85661A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09961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ED3BCB-8360-182F-C189-FBAD85661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F4F8F86-D416-ADA6-FB2D-F7DFEA3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525" y="189877"/>
            <a:ext cx="3107777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Network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Visualization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D5798-D330-D111-C5E8-CAEE0C52B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15</a:t>
            </a:fld>
            <a:endParaRPr lang="en" sz="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1ACC62-23C1-7A3E-A816-E9E4BFC27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85" y="895350"/>
            <a:ext cx="4215926" cy="4248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0642F8-2830-0C05-75F2-952D9A227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4366" y="1525435"/>
            <a:ext cx="3926805" cy="23218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16C28B-914D-7272-FDE0-B0E72D172325}"/>
              </a:ext>
            </a:extLst>
          </p:cNvPr>
          <p:cNvSpPr/>
          <p:nvPr/>
        </p:nvSpPr>
        <p:spPr>
          <a:xfrm>
            <a:off x="4934366" y="1642340"/>
            <a:ext cx="3926805" cy="22049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8563DE91-47D4-36F1-5EDA-7D35C27138A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957513" y="1771650"/>
            <a:ext cx="1976853" cy="9731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81827A4E-57EB-9295-ABA0-27809EB652A6}"/>
              </a:ext>
            </a:extLst>
          </p:cNvPr>
          <p:cNvSpPr/>
          <p:nvPr/>
        </p:nvSpPr>
        <p:spPr>
          <a:xfrm>
            <a:off x="6002688" y="1685781"/>
            <a:ext cx="850550" cy="32384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730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6E2F5519-4C19-4E1F-5C4E-DB0F289BFA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044065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2F5519-4C19-4E1F-5C4E-DB0F289BFA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E54E38F1-A4D4-4163-FEDA-8F7871E43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590" y="1803837"/>
            <a:ext cx="3926805" cy="2204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F86-D416-ADA6-FB2D-F7DFEA3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525" y="189877"/>
            <a:ext cx="3107777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Network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Visualization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D5798-D330-D111-C5E8-CAEE0C52B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16</a:t>
            </a:fld>
            <a:endParaRPr lang="en" sz="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D7E915-F471-93D7-5788-F1C217441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85" y="881063"/>
            <a:ext cx="4230105" cy="4262437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A3965939-D112-15D0-3088-84C21D1FCB60}"/>
              </a:ext>
            </a:extLst>
          </p:cNvPr>
          <p:cNvSpPr/>
          <p:nvPr/>
        </p:nvSpPr>
        <p:spPr>
          <a:xfrm>
            <a:off x="4940590" y="1793169"/>
            <a:ext cx="3926805" cy="22049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7D31F1E-3336-4674-2500-BC4248C3C43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77852" y="1843770"/>
            <a:ext cx="1862738" cy="10518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EB8F6FA-A07B-0916-DD76-741892E90B02}"/>
              </a:ext>
            </a:extLst>
          </p:cNvPr>
          <p:cNvSpPr/>
          <p:nvPr/>
        </p:nvSpPr>
        <p:spPr>
          <a:xfrm>
            <a:off x="6292185" y="1843770"/>
            <a:ext cx="828677" cy="35513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504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B6E0495-D1BA-B792-01F9-319BC151A1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862288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6E0495-D1BA-B792-01F9-319BC151A1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E54E38F1-A4D4-4163-FEDA-8F7871E43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24" y="2959841"/>
            <a:ext cx="3409536" cy="191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F86-D416-ADA6-FB2D-F7DFEA3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525" y="189877"/>
            <a:ext cx="3107777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Network Visualization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D5798-D330-D111-C5E8-CAEE0C52B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17</a:t>
            </a:fld>
            <a:endParaRPr lang="en" sz="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D0198AB-9310-4FC6-4808-E668C43B98A6}"/>
              </a:ext>
            </a:extLst>
          </p:cNvPr>
          <p:cNvSpPr txBox="1"/>
          <p:nvPr/>
        </p:nvSpPr>
        <p:spPr>
          <a:xfrm>
            <a:off x="5165823" y="2075483"/>
            <a:ext cx="3376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800" b="1" err="1"/>
              <a:t>What</a:t>
            </a:r>
            <a:r>
              <a:rPr lang="de-AT" sz="800" b="1"/>
              <a:t> </a:t>
            </a:r>
            <a:r>
              <a:rPr lang="de-AT" sz="800" b="1" err="1"/>
              <a:t>happened</a:t>
            </a:r>
            <a:r>
              <a:rPr lang="de-AT" sz="800" b="1"/>
              <a:t> </a:t>
            </a:r>
            <a:r>
              <a:rPr lang="de-AT" sz="800" b="1" err="1"/>
              <a:t>to</a:t>
            </a:r>
            <a:r>
              <a:rPr lang="de-AT" sz="800" b="1"/>
              <a:t> </a:t>
            </a:r>
            <a:r>
              <a:rPr lang="de-AT" sz="800" b="1" err="1"/>
              <a:t>the</a:t>
            </a:r>
            <a:r>
              <a:rPr lang="de-AT" sz="800" b="1"/>
              <a:t> </a:t>
            </a:r>
            <a:r>
              <a:rPr lang="de-AT" sz="800" b="1" err="1"/>
              <a:t>former</a:t>
            </a:r>
            <a:r>
              <a:rPr lang="de-AT" sz="800" b="1"/>
              <a:t> </a:t>
            </a:r>
            <a:r>
              <a:rPr lang="de-AT" sz="800" b="1" err="1"/>
              <a:t>keyplayer</a:t>
            </a:r>
            <a:r>
              <a:rPr lang="de-AT" sz="800" b="1"/>
              <a:t> „Deutsche Post AG“?</a:t>
            </a:r>
          </a:p>
          <a:p>
            <a:pPr algn="just"/>
            <a:endParaRPr lang="de-AT" sz="800" b="1"/>
          </a:p>
          <a:p>
            <a:pPr algn="just"/>
            <a:endParaRPr lang="de-AT" sz="800" b="1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de-AT" sz="800"/>
              <a:t>The „Postgesetz“ (engl. postal </a:t>
            </a:r>
            <a:r>
              <a:rPr lang="de-AT" sz="800" err="1"/>
              <a:t>law</a:t>
            </a:r>
            <a:r>
              <a:rPr lang="de-AT" sz="800"/>
              <a:t>) </a:t>
            </a:r>
            <a:r>
              <a:rPr lang="de-AT" sz="800" err="1"/>
              <a:t>which</a:t>
            </a:r>
            <a:r>
              <a:rPr lang="de-AT" sz="800"/>
              <a:t> was </a:t>
            </a:r>
            <a:r>
              <a:rPr lang="de-AT" sz="800" err="1"/>
              <a:t>introduced</a:t>
            </a:r>
            <a:r>
              <a:rPr lang="de-AT" sz="800"/>
              <a:t> in 1998.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de-AT" sz="8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de-AT" sz="800" err="1"/>
              <a:t>Thought</a:t>
            </a:r>
            <a:r>
              <a:rPr lang="de-AT" sz="800"/>
              <a:t> </a:t>
            </a:r>
            <a:r>
              <a:rPr lang="de-AT" sz="800" err="1"/>
              <a:t>behind</a:t>
            </a:r>
            <a:r>
              <a:rPr lang="de-AT" sz="800"/>
              <a:t> </a:t>
            </a:r>
            <a:r>
              <a:rPr lang="de-AT" sz="800" err="1"/>
              <a:t>this</a:t>
            </a:r>
            <a:r>
              <a:rPr lang="de-AT" sz="800"/>
              <a:t> was </a:t>
            </a:r>
            <a:r>
              <a:rPr lang="de-AT" sz="800" err="1"/>
              <a:t>to</a:t>
            </a:r>
            <a:r>
              <a:rPr lang="de-AT" sz="800"/>
              <a:t> </a:t>
            </a:r>
            <a:r>
              <a:rPr lang="de-AT" sz="800" err="1"/>
              <a:t>set</a:t>
            </a:r>
            <a:r>
              <a:rPr lang="de-AT" sz="800"/>
              <a:t> </a:t>
            </a:r>
            <a:r>
              <a:rPr lang="de-AT" sz="800" err="1"/>
              <a:t>the</a:t>
            </a:r>
            <a:r>
              <a:rPr lang="de-AT" sz="800"/>
              <a:t> </a:t>
            </a:r>
            <a:r>
              <a:rPr lang="de-AT" sz="800" err="1"/>
              <a:t>base</a:t>
            </a:r>
            <a:r>
              <a:rPr lang="de-AT" sz="800"/>
              <a:t> </a:t>
            </a:r>
            <a:r>
              <a:rPr lang="de-AT" sz="800" err="1"/>
              <a:t>for</a:t>
            </a:r>
            <a:r>
              <a:rPr lang="de-AT" sz="800"/>
              <a:t> </a:t>
            </a:r>
            <a:r>
              <a:rPr lang="de-AT" sz="800" err="1"/>
              <a:t>competition</a:t>
            </a:r>
            <a:r>
              <a:rPr lang="de-AT" sz="800"/>
              <a:t> </a:t>
            </a:r>
            <a:r>
              <a:rPr lang="de-AT" sz="800" err="1"/>
              <a:t>amongst</a:t>
            </a:r>
            <a:r>
              <a:rPr lang="de-AT" sz="800"/>
              <a:t> </a:t>
            </a:r>
            <a:r>
              <a:rPr lang="de-AT" sz="800" err="1"/>
              <a:t>companies</a:t>
            </a:r>
            <a:r>
              <a:rPr lang="de-AT" sz="800"/>
              <a:t> </a:t>
            </a:r>
            <a:r>
              <a:rPr lang="de-AT" sz="800" err="1"/>
              <a:t>when</a:t>
            </a:r>
            <a:r>
              <a:rPr lang="de-AT" sz="800"/>
              <a:t> </a:t>
            </a:r>
            <a:r>
              <a:rPr lang="de-AT" sz="800" err="1"/>
              <a:t>it</a:t>
            </a:r>
            <a:r>
              <a:rPr lang="de-AT" sz="800"/>
              <a:t> </a:t>
            </a:r>
            <a:r>
              <a:rPr lang="de-AT" sz="800" err="1"/>
              <a:t>comes</a:t>
            </a:r>
            <a:r>
              <a:rPr lang="de-AT" sz="800"/>
              <a:t> </a:t>
            </a:r>
            <a:r>
              <a:rPr lang="de-AT" sz="800" err="1"/>
              <a:t>to</a:t>
            </a:r>
            <a:r>
              <a:rPr lang="de-AT" sz="800"/>
              <a:t> </a:t>
            </a:r>
            <a:r>
              <a:rPr lang="de-AT" sz="800" err="1"/>
              <a:t>delivery</a:t>
            </a:r>
            <a:r>
              <a:rPr lang="de-AT" sz="800"/>
              <a:t> </a:t>
            </a:r>
            <a:r>
              <a:rPr lang="de-AT" sz="800" err="1"/>
              <a:t>service</a:t>
            </a:r>
            <a:r>
              <a:rPr lang="de-AT" sz="80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de-AT" sz="8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de-AT" sz="800"/>
              <a:t>By </a:t>
            </a:r>
            <a:r>
              <a:rPr lang="de-AT" sz="800" err="1"/>
              <a:t>licence</a:t>
            </a:r>
            <a:r>
              <a:rPr lang="de-AT" sz="800"/>
              <a:t>, </a:t>
            </a:r>
            <a:r>
              <a:rPr lang="de-AT" sz="800" err="1"/>
              <a:t>the</a:t>
            </a:r>
            <a:r>
              <a:rPr lang="de-AT" sz="800"/>
              <a:t> Deutsche Post AG </a:t>
            </a:r>
            <a:r>
              <a:rPr lang="de-AT" sz="800" err="1"/>
              <a:t>had</a:t>
            </a:r>
            <a:r>
              <a:rPr lang="de-AT" sz="800"/>
              <a:t> a limited </a:t>
            </a:r>
            <a:r>
              <a:rPr lang="de-AT" sz="800" err="1"/>
              <a:t>exclusive</a:t>
            </a:r>
            <a:r>
              <a:rPr lang="de-AT" sz="800"/>
              <a:t> </a:t>
            </a:r>
            <a:r>
              <a:rPr lang="de-AT" sz="800" err="1"/>
              <a:t>right</a:t>
            </a:r>
            <a:r>
              <a:rPr lang="de-AT" sz="800"/>
              <a:t> </a:t>
            </a:r>
            <a:r>
              <a:rPr lang="de-AT" sz="800" err="1"/>
              <a:t>for</a:t>
            </a:r>
            <a:r>
              <a:rPr lang="de-AT" sz="800"/>
              <a:t> </a:t>
            </a:r>
            <a:r>
              <a:rPr lang="de-AT" sz="800" err="1"/>
              <a:t>the</a:t>
            </a:r>
            <a:r>
              <a:rPr lang="de-AT" sz="800"/>
              <a:t> </a:t>
            </a:r>
            <a:r>
              <a:rPr lang="de-AT" sz="800" err="1"/>
              <a:t>market</a:t>
            </a:r>
            <a:r>
              <a:rPr lang="de-AT" sz="800"/>
              <a:t> in </a:t>
            </a:r>
            <a:r>
              <a:rPr lang="de-AT" sz="800" err="1"/>
              <a:t>germany</a:t>
            </a:r>
            <a:r>
              <a:rPr lang="de-AT" sz="800"/>
              <a:t> </a:t>
            </a:r>
            <a:r>
              <a:rPr lang="de-AT" sz="800" err="1"/>
              <a:t>which</a:t>
            </a:r>
            <a:r>
              <a:rPr lang="de-AT" sz="800"/>
              <a:t> </a:t>
            </a:r>
            <a:r>
              <a:rPr lang="de-AT" sz="800" err="1"/>
              <a:t>extinguist</a:t>
            </a:r>
            <a:r>
              <a:rPr lang="de-AT" sz="800"/>
              <a:t> in 2008.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de-AT" sz="8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de-AT" sz="800"/>
              <a:t>The postal </a:t>
            </a:r>
            <a:r>
              <a:rPr lang="de-AT" sz="800" err="1"/>
              <a:t>market</a:t>
            </a:r>
            <a:r>
              <a:rPr lang="de-AT" sz="800"/>
              <a:t> was </a:t>
            </a:r>
            <a:r>
              <a:rPr lang="de-AT" sz="800" err="1"/>
              <a:t>completely</a:t>
            </a:r>
            <a:r>
              <a:rPr lang="de-AT" sz="800"/>
              <a:t> </a:t>
            </a:r>
            <a:r>
              <a:rPr lang="de-AT" sz="800" err="1"/>
              <a:t>liberalized</a:t>
            </a:r>
            <a:r>
              <a:rPr lang="de-AT" sz="800"/>
              <a:t> on </a:t>
            </a:r>
            <a:r>
              <a:rPr lang="de-AT" sz="800" err="1"/>
              <a:t>January</a:t>
            </a:r>
            <a:r>
              <a:rPr lang="de-AT" sz="800"/>
              <a:t> 1, 2013.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3965939-D112-15D0-3088-84C21D1FCB60}"/>
              </a:ext>
            </a:extLst>
          </p:cNvPr>
          <p:cNvSpPr/>
          <p:nvPr/>
        </p:nvSpPr>
        <p:spPr>
          <a:xfrm>
            <a:off x="1152225" y="2959841"/>
            <a:ext cx="3409536" cy="19144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FA37CD5-5A99-5A1B-1C35-D84E803A6E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39"/>
          <a:stretch/>
        </p:blipFill>
        <p:spPr>
          <a:xfrm>
            <a:off x="1162464" y="945850"/>
            <a:ext cx="3409536" cy="1914463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0481C064-7DA5-9940-3637-9DDB47CBE7A1}"/>
              </a:ext>
            </a:extLst>
          </p:cNvPr>
          <p:cNvSpPr/>
          <p:nvPr/>
        </p:nvSpPr>
        <p:spPr>
          <a:xfrm>
            <a:off x="1152224" y="940998"/>
            <a:ext cx="3409536" cy="19047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7B54D178-8707-866A-1DB8-7C9AAA7C2FD7}"/>
              </a:ext>
            </a:extLst>
          </p:cNvPr>
          <p:cNvSpPr/>
          <p:nvPr/>
        </p:nvSpPr>
        <p:spPr>
          <a:xfrm>
            <a:off x="2635023" y="1422861"/>
            <a:ext cx="607002" cy="2577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EB8F6FA-A07B-0916-DD76-741892E90B02}"/>
              </a:ext>
            </a:extLst>
          </p:cNvPr>
          <p:cNvSpPr/>
          <p:nvPr/>
        </p:nvSpPr>
        <p:spPr>
          <a:xfrm>
            <a:off x="2388405" y="3019723"/>
            <a:ext cx="607002" cy="2577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99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3A534A9-6C26-41E3-E80F-1D35D80D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CC6C823-25C9-A0AE-D781-A2E5F48242CE}"/>
              </a:ext>
            </a:extLst>
          </p:cNvPr>
          <p:cNvSpPr txBox="1"/>
          <p:nvPr/>
        </p:nvSpPr>
        <p:spPr>
          <a:xfrm>
            <a:off x="306985" y="1637029"/>
            <a:ext cx="4260302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 sz="1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BB3F0CD-341F-CEF2-1BAC-DC43EEEA922D}"/>
              </a:ext>
            </a:extLst>
          </p:cNvPr>
          <p:cNvSpPr txBox="1"/>
          <p:nvPr/>
        </p:nvSpPr>
        <p:spPr>
          <a:xfrm>
            <a:off x="311699" y="518946"/>
            <a:ext cx="3026814" cy="67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472B-B9E0-F202-FD99-BBBFAB0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mtClean="0"/>
              <a:t>18</a:t>
            </a:fld>
            <a:endParaRPr lang="de-AT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B06578-CFE9-F90E-D87D-EF24339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9" y="582766"/>
            <a:ext cx="1345651" cy="5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DC88A74-9357-483D-E0FA-D8DC924D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1" y="609765"/>
            <a:ext cx="98854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80EBF8-D146-760D-7024-C4E1F9488CA3}"/>
              </a:ext>
            </a:extLst>
          </p:cNvPr>
          <p:cNvSpPr txBox="1"/>
          <p:nvPr/>
        </p:nvSpPr>
        <p:spPr>
          <a:xfrm>
            <a:off x="576070" y="1847327"/>
            <a:ext cx="392930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Project Overview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Data, Data Processing and NLP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Network Analysis - Countries as Nodes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Link Prediction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49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B44A-6DDB-E977-13F5-949CDFEF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98C8B6E-B2A0-9C7B-E878-F02EF51716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42506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8C8B6E-B2A0-9C7B-E878-F02EF51716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6C9629-EE90-9F7E-84E6-00E996E4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330" y="189877"/>
            <a:ext cx="4150973" cy="456861"/>
          </a:xfrm>
        </p:spPr>
        <p:txBody>
          <a:bodyPr vert="horz"/>
          <a:lstStyle/>
          <a:p>
            <a:pPr algn="r"/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Countries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as</a:t>
            </a: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 Nodes - 2022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461CDB2-3D77-5D61-B52F-0EEA7C30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BC424-E691-D0B3-521E-1A78280659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19</a:t>
            </a:fld>
            <a:endParaRPr lang="en" sz="800"/>
          </a:p>
        </p:txBody>
      </p:sp>
      <p:pic>
        <p:nvPicPr>
          <p:cNvPr id="8" name="Grafik 7" descr="Ein Bild, das Karte, Text, Atlas, Diagramm enthält.&#10;&#10;Beschreibung automatisch generiert.">
            <a:extLst>
              <a:ext uri="{FF2B5EF4-FFF2-40B4-BE49-F238E27FC236}">
                <a16:creationId xmlns:a16="http://schemas.microsoft.com/office/drawing/2014/main" id="{20664B57-95A0-E434-0F45-06ABA0982F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0" t="15321" r="725" b="1990"/>
          <a:stretch/>
        </p:blipFill>
        <p:spPr>
          <a:xfrm>
            <a:off x="-9939" y="791110"/>
            <a:ext cx="8482397" cy="435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6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B44A-6DDB-E977-13F5-949CDFEF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98C8B6E-B2A0-9C7B-E878-F02EF51716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07932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8C8B6E-B2A0-9C7B-E878-F02EF51716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6C9629-EE90-9F7E-84E6-00E996E4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2" y="189877"/>
            <a:ext cx="8285651" cy="456861"/>
          </a:xfrm>
        </p:spPr>
        <p:txBody>
          <a:bodyPr vert="horz"/>
          <a:lstStyle/>
          <a:p>
            <a:pPr algn="r"/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Industrial Machinery,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Supplies</a:t>
            </a: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, Components - 2011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461CDB2-3D77-5D61-B52F-0EEA7C30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BC424-E691-D0B3-521E-1A78280659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20</a:t>
            </a:fld>
            <a:endParaRPr lang="en" sz="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E85625-5E0B-9A71-5426-5DCAAEB457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0" t="15563" r="1070" b="1894"/>
          <a:stretch/>
        </p:blipFill>
        <p:spPr>
          <a:xfrm>
            <a:off x="0" y="809100"/>
            <a:ext cx="8465419" cy="4334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6434D44-47C3-5FE7-A93E-C9E331514CC0}"/>
              </a:ext>
            </a:extLst>
          </p:cNvPr>
          <p:cNvSpPr/>
          <p:nvPr/>
        </p:nvSpPr>
        <p:spPr>
          <a:xfrm>
            <a:off x="5135545" y="3206663"/>
            <a:ext cx="545008" cy="23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14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3A534A9-6C26-41E3-E80F-1D35D80D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CC6C823-25C9-A0AE-D781-A2E5F48242CE}"/>
              </a:ext>
            </a:extLst>
          </p:cNvPr>
          <p:cNvSpPr txBox="1"/>
          <p:nvPr/>
        </p:nvSpPr>
        <p:spPr>
          <a:xfrm>
            <a:off x="306985" y="1637029"/>
            <a:ext cx="4260302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 sz="1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BB3F0CD-341F-CEF2-1BAC-DC43EEEA922D}"/>
              </a:ext>
            </a:extLst>
          </p:cNvPr>
          <p:cNvSpPr txBox="1"/>
          <p:nvPr/>
        </p:nvSpPr>
        <p:spPr>
          <a:xfrm>
            <a:off x="311699" y="518946"/>
            <a:ext cx="3026814" cy="67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472B-B9E0-F202-FD99-BBBFAB0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mtClean="0"/>
              <a:t>3</a:t>
            </a:fld>
            <a:endParaRPr lang="de-AT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B06578-CFE9-F90E-D87D-EF24339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9" y="582766"/>
            <a:ext cx="1345651" cy="5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DC88A74-9357-483D-E0FA-D8DC924D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1" y="609765"/>
            <a:ext cx="98854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80EBF8-D146-760D-7024-C4E1F9488CA3}"/>
              </a:ext>
            </a:extLst>
          </p:cNvPr>
          <p:cNvSpPr txBox="1"/>
          <p:nvPr/>
        </p:nvSpPr>
        <p:spPr>
          <a:xfrm>
            <a:off x="576070" y="1847327"/>
            <a:ext cx="392930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Project Overview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Data, Data Processing and NLP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Network Analysis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Link Prediction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398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B44A-6DDB-E977-13F5-949CDFEF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98C8B6E-B2A0-9C7B-E878-F02EF51716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8C8B6E-B2A0-9C7B-E878-F02EF51716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6C9629-EE90-9F7E-84E6-00E996E4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2" y="189877"/>
            <a:ext cx="8285651" cy="456861"/>
          </a:xfrm>
        </p:spPr>
        <p:txBody>
          <a:bodyPr vert="horz"/>
          <a:lstStyle/>
          <a:p>
            <a:pPr algn="r"/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Industrial Machinery,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Supplies</a:t>
            </a: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, Components - 2013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461CDB2-3D77-5D61-B52F-0EEA7C30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BC424-E691-D0B3-521E-1A78280659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21</a:t>
            </a:fld>
            <a:endParaRPr lang="en" sz="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7C2378-FE5B-F95A-BE6A-175FA36E8D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4" t="15495" r="900" b="2008"/>
          <a:stretch/>
        </p:blipFill>
        <p:spPr>
          <a:xfrm>
            <a:off x="0" y="818707"/>
            <a:ext cx="8472458" cy="432479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B7A4823-E5B6-D02B-996C-DFF71D41FDA5}"/>
              </a:ext>
            </a:extLst>
          </p:cNvPr>
          <p:cNvSpPr/>
          <p:nvPr/>
        </p:nvSpPr>
        <p:spPr>
          <a:xfrm>
            <a:off x="5135545" y="3220624"/>
            <a:ext cx="545008" cy="23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58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B44A-6DDB-E977-13F5-949CDFEF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98C8B6E-B2A0-9C7B-E878-F02EF51716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8C8B6E-B2A0-9C7B-E878-F02EF51716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6C9629-EE90-9F7E-84E6-00E996E4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2" y="189877"/>
            <a:ext cx="8285651" cy="456861"/>
          </a:xfrm>
        </p:spPr>
        <p:txBody>
          <a:bodyPr vert="horz"/>
          <a:lstStyle/>
          <a:p>
            <a:pPr algn="r"/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Industrial Machinery,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Supplies</a:t>
            </a: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, Components - 2016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461CDB2-3D77-5D61-B52F-0EEA7C30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BC424-E691-D0B3-521E-1A78280659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22</a:t>
            </a:fld>
            <a:endParaRPr lang="en" sz="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67FD16-97BD-C902-BE27-34DFC7ED84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3" t="15843" r="1023" b="1604"/>
          <a:stretch/>
        </p:blipFill>
        <p:spPr>
          <a:xfrm>
            <a:off x="0" y="791109"/>
            <a:ext cx="8478081" cy="435239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FEB071A-F24D-4D3C-059A-49DE263B0348}"/>
              </a:ext>
            </a:extLst>
          </p:cNvPr>
          <p:cNvSpPr/>
          <p:nvPr/>
        </p:nvSpPr>
        <p:spPr>
          <a:xfrm>
            <a:off x="5135545" y="3192703"/>
            <a:ext cx="545008" cy="23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65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B44A-6DDB-E977-13F5-949CDFEF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98C8B6E-B2A0-9C7B-E878-F02EF51716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8C8B6E-B2A0-9C7B-E878-F02EF51716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6C9629-EE90-9F7E-84E6-00E996E4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2" y="189877"/>
            <a:ext cx="8285651" cy="456861"/>
          </a:xfrm>
        </p:spPr>
        <p:txBody>
          <a:bodyPr vert="horz"/>
          <a:lstStyle/>
          <a:p>
            <a:pPr algn="r"/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Industrial Machinery,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Supplies</a:t>
            </a: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, Components - 2022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461CDB2-3D77-5D61-B52F-0EEA7C30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BC424-E691-D0B3-521E-1A78280659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23</a:t>
            </a:fld>
            <a:endParaRPr lang="en" sz="8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24379E-1E05-7E73-FAB5-7F00CAF6E2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4" t="15935" r="1130" b="1476"/>
          <a:stretch/>
        </p:blipFill>
        <p:spPr>
          <a:xfrm>
            <a:off x="0" y="791110"/>
            <a:ext cx="8479924" cy="435239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3C3F810-CECF-9DFF-1A52-164508C6D178}"/>
              </a:ext>
            </a:extLst>
          </p:cNvPr>
          <p:cNvSpPr/>
          <p:nvPr/>
        </p:nvSpPr>
        <p:spPr>
          <a:xfrm>
            <a:off x="5141333" y="3177727"/>
            <a:ext cx="545008" cy="23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54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3A534A9-6C26-41E3-E80F-1D35D80D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CC6C823-25C9-A0AE-D781-A2E5F48242CE}"/>
              </a:ext>
            </a:extLst>
          </p:cNvPr>
          <p:cNvSpPr txBox="1"/>
          <p:nvPr/>
        </p:nvSpPr>
        <p:spPr>
          <a:xfrm>
            <a:off x="306985" y="1637029"/>
            <a:ext cx="4260302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 sz="1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BB3F0CD-341F-CEF2-1BAC-DC43EEEA922D}"/>
              </a:ext>
            </a:extLst>
          </p:cNvPr>
          <p:cNvSpPr txBox="1"/>
          <p:nvPr/>
        </p:nvSpPr>
        <p:spPr>
          <a:xfrm>
            <a:off x="311699" y="518946"/>
            <a:ext cx="3026814" cy="67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472B-B9E0-F202-FD99-BBBFAB0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mtClean="0"/>
              <a:t>24</a:t>
            </a:fld>
            <a:endParaRPr lang="de-AT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B06578-CFE9-F90E-D87D-EF24339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9" y="582766"/>
            <a:ext cx="1345651" cy="5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DC88A74-9357-483D-E0FA-D8DC924D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1" y="609765"/>
            <a:ext cx="98854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80EBF8-D146-760D-7024-C4E1F9488CA3}"/>
              </a:ext>
            </a:extLst>
          </p:cNvPr>
          <p:cNvSpPr txBox="1"/>
          <p:nvPr/>
        </p:nvSpPr>
        <p:spPr>
          <a:xfrm>
            <a:off x="576070" y="1847327"/>
            <a:ext cx="392930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Project Overview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Data, Data Processing and NLP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Network Analysis - Clustering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Link Prediction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865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6DC9-95C8-B1D3-3EB5-65CFE24AC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E0304F0-6FE1-2ECE-705A-E7591F14C7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01003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0304F0-6FE1-2ECE-705A-E7591F14C7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889FC5D-3856-78BC-66A4-55488A76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189" y="189877"/>
            <a:ext cx="3333112" cy="456861"/>
          </a:xfrm>
        </p:spPr>
        <p:txBody>
          <a:bodyPr vert="horz"/>
          <a:lstStyle/>
          <a:p>
            <a:r>
              <a:rPr lang="de-AT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Introduction</a:t>
            </a:r>
            <a:r>
              <a:rPr lang="de-AT">
                <a:solidFill>
                  <a:schemeClr val="accent1">
                    <a:lumMod val="50000"/>
                  </a:schemeClr>
                </a:solidFill>
                <a:latin typeface="+mn-lt"/>
              </a:rPr>
              <a:t> Clustering</a:t>
            </a:r>
            <a:endParaRPr lang="en-AT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3ADD0FC-DC73-C6A7-AB79-019C563B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24F67-5BD5-19F4-4960-BF8761A9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25</a:t>
            </a:fld>
            <a:endParaRPr lang="en" sz="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66F956-AD65-55E6-6428-CA26E33555D2}"/>
              </a:ext>
            </a:extLst>
          </p:cNvPr>
          <p:cNvSpPr/>
          <p:nvPr/>
        </p:nvSpPr>
        <p:spPr>
          <a:xfrm>
            <a:off x="4761970" y="1068350"/>
            <a:ext cx="3960000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19A89-9289-C6AB-4BAA-E3EBCB791F9D}"/>
              </a:ext>
            </a:extLst>
          </p:cNvPr>
          <p:cNvSpPr/>
          <p:nvPr/>
        </p:nvSpPr>
        <p:spPr>
          <a:xfrm>
            <a:off x="422030" y="2992580"/>
            <a:ext cx="3960000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47DBE-AE13-D037-36CD-9304D70F876D}"/>
              </a:ext>
            </a:extLst>
          </p:cNvPr>
          <p:cNvSpPr txBox="1"/>
          <p:nvPr/>
        </p:nvSpPr>
        <p:spPr>
          <a:xfrm>
            <a:off x="6072823" y="1053277"/>
            <a:ext cx="14387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ML – Kmeans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49B1E-9524-6249-15EE-205B362D65F1}"/>
              </a:ext>
            </a:extLst>
          </p:cNvPr>
          <p:cNvSpPr txBox="1"/>
          <p:nvPr/>
        </p:nvSpPr>
        <p:spPr>
          <a:xfrm>
            <a:off x="1538319" y="2966369"/>
            <a:ext cx="1727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Louvain Community Detection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553978-1EF4-BE5E-F67E-6516ADED0240}"/>
              </a:ext>
            </a:extLst>
          </p:cNvPr>
          <p:cNvSpPr/>
          <p:nvPr/>
        </p:nvSpPr>
        <p:spPr>
          <a:xfrm>
            <a:off x="422030" y="1068350"/>
            <a:ext cx="3960000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E2ED5-A402-10C2-0029-C7DCE175CB37}"/>
              </a:ext>
            </a:extLst>
          </p:cNvPr>
          <p:cNvSpPr txBox="1"/>
          <p:nvPr/>
        </p:nvSpPr>
        <p:spPr>
          <a:xfrm>
            <a:off x="1758461" y="1042139"/>
            <a:ext cx="14387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Network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2F8126-12D0-D31C-6853-17C48138A076}"/>
              </a:ext>
            </a:extLst>
          </p:cNvPr>
          <p:cNvSpPr txBox="1"/>
          <p:nvPr/>
        </p:nvSpPr>
        <p:spPr>
          <a:xfrm>
            <a:off x="422030" y="1329170"/>
            <a:ext cx="372793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 b="1"/>
              <a:t>2011 network </a:t>
            </a:r>
            <a:r>
              <a:rPr lang="en-AT" sz="900"/>
              <a:t>only since slight change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Network based on label “</a:t>
            </a:r>
            <a:r>
              <a:rPr lang="en-AT" sz="900" b="1"/>
              <a:t>organization</a:t>
            </a:r>
            <a:r>
              <a:rPr lang="en-AT" sz="90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 b="1"/>
              <a:t>Nodes: </a:t>
            </a:r>
            <a:r>
              <a:rPr lang="en-AT" sz="900"/>
              <a:t>101 nodes (1 node is filtered out since not connected)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 b="1"/>
              <a:t>Edges: </a:t>
            </a:r>
            <a:r>
              <a:rPr lang="en-AT" sz="900"/>
              <a:t>5049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 b="1"/>
              <a:t>Average Degree: </a:t>
            </a:r>
            <a:r>
              <a:rPr lang="en-AT" sz="900"/>
              <a:t>99.99</a:t>
            </a:r>
          </a:p>
          <a:p>
            <a:endParaRPr lang="en-AT" sz="900"/>
          </a:p>
          <a:p>
            <a:r>
              <a:rPr lang="en-AT" sz="900" u="sng"/>
              <a:t>Network Visualization:</a:t>
            </a:r>
          </a:p>
          <a:p>
            <a:endParaRPr lang="en-AT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Gephi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Ran network visualization algorithms – Fruchterman Reingold, Force Atlas 2, Force Atlas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CAA4C-F3D3-1D9D-1C28-B32E9CD8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464" y="2571750"/>
            <a:ext cx="3346136" cy="2016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C18C0E-EC32-51E6-ED35-118D7CF01F3B}"/>
              </a:ext>
            </a:extLst>
          </p:cNvPr>
          <p:cNvSpPr txBox="1"/>
          <p:nvPr/>
        </p:nvSpPr>
        <p:spPr>
          <a:xfrm>
            <a:off x="4761970" y="1376304"/>
            <a:ext cx="39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sz="900"/>
              <a:t>Transform network graph back to a pandas </a:t>
            </a:r>
            <a:r>
              <a:rPr lang="en-AT" sz="900" b="1"/>
              <a:t>dataframe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sz="900"/>
              <a:t>Peform ML – </a:t>
            </a:r>
            <a:r>
              <a:rPr lang="en-AT" sz="900" b="1"/>
              <a:t>Kmeans on financial data </a:t>
            </a:r>
            <a:r>
              <a:rPr lang="en-AT" sz="900"/>
              <a:t>(node attributes)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sz="900"/>
              <a:t>Merge back to network </a:t>
            </a:r>
            <a:r>
              <a:rPr lang="en-AT" sz="900" b="1"/>
              <a:t>graph as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sz="900"/>
              <a:t>Cut at 2 with elbow method – a reasonable cut. A cut at 3 would have clustered 2/3 companies in one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sz="900"/>
              <a:t>Similar for all the networks regarding cut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DF238C-D5F3-F4C7-024C-B01601C8E822}"/>
              </a:ext>
            </a:extLst>
          </p:cNvPr>
          <p:cNvCxnSpPr/>
          <p:nvPr/>
        </p:nvCxnSpPr>
        <p:spPr>
          <a:xfrm flipV="1">
            <a:off x="5588710" y="4526803"/>
            <a:ext cx="0" cy="156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606DC9-C46C-29A7-00F3-1DFA26D65A0B}"/>
              </a:ext>
            </a:extLst>
          </p:cNvPr>
          <p:cNvSpPr/>
          <p:nvPr/>
        </p:nvSpPr>
        <p:spPr>
          <a:xfrm>
            <a:off x="5454460" y="3261148"/>
            <a:ext cx="313294" cy="37727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23B03-9B44-80B7-BB2F-DB3B1EA904F5}"/>
              </a:ext>
            </a:extLst>
          </p:cNvPr>
          <p:cNvSpPr txBox="1"/>
          <p:nvPr/>
        </p:nvSpPr>
        <p:spPr>
          <a:xfrm>
            <a:off x="422029" y="3279611"/>
            <a:ext cx="395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/>
              <a:t>Community Detection: </a:t>
            </a:r>
            <a:r>
              <a:rPr lang="en-GB" sz="900"/>
              <a:t>The Louvain method is a community detection algorithm that identifies clusters in networks by optimizing modularity.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/>
              <a:t>Modularity Optimization: </a:t>
            </a:r>
            <a:r>
              <a:rPr lang="en-GB" sz="900"/>
              <a:t>It iteratively maximizes the modularity score, a measure of the density of links within communities versus 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Detected </a:t>
            </a:r>
            <a:r>
              <a:rPr lang="en-AT" sz="900" b="1"/>
              <a:t>3 clusters </a:t>
            </a:r>
            <a:r>
              <a:rPr lang="en-AT" sz="900"/>
              <a:t>for 2011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Does not consider the attributes we assigned to the nodes (financial data, industries or geogprahy) but uses the edges that were constructed with the label “organizsation”.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Different algorithms exist, this one seemed to work best for our network</a:t>
            </a:r>
          </a:p>
        </p:txBody>
      </p:sp>
    </p:spTree>
    <p:extLst>
      <p:ext uri="{BB962C8B-B14F-4D97-AF65-F5344CB8AC3E}">
        <p14:creationId xmlns:p14="http://schemas.microsoft.com/office/powerpoint/2010/main" val="1932795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3DC8F-5B76-2B2A-2AE6-1B52A909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hink-cell data - do not delete" hidden="1">
            <a:extLst>
              <a:ext uri="{FF2B5EF4-FFF2-40B4-BE49-F238E27FC236}">
                <a16:creationId xmlns:a16="http://schemas.microsoft.com/office/drawing/2014/main" id="{4B4B75E7-E932-14F6-60D7-126AA3065D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945842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2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4B75E7-E932-14F6-60D7-126AA3065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FE56DB0-4797-94C4-EC5E-6FE253960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96" t="2215" r="14294" b="24720"/>
          <a:stretch/>
        </p:blipFill>
        <p:spPr>
          <a:xfrm>
            <a:off x="4902578" y="987538"/>
            <a:ext cx="3494237" cy="2103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C0F93-A20E-C2AF-9E6B-6D3066CE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051" y="184403"/>
            <a:ext cx="4598757" cy="456861"/>
          </a:xfrm>
        </p:spPr>
        <p:txBody>
          <a:bodyPr vert="horz"/>
          <a:lstStyle/>
          <a:p>
            <a:br>
              <a:rPr lang="de-AT">
                <a:solidFill>
                  <a:schemeClr val="accent1">
                    <a:lumMod val="50000"/>
                  </a:schemeClr>
                </a:solidFill>
              </a:rPr>
            </a:br>
            <a:br>
              <a:rPr lang="de-AT">
                <a:solidFill>
                  <a:schemeClr val="accent1">
                    <a:lumMod val="50000"/>
                  </a:schemeClr>
                </a:solidFill>
              </a:rPr>
            </a:b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K-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Means</a:t>
            </a: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 | Network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Visualization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63EFD26-761D-852C-090E-F4272A31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38052-3E8C-858D-2B50-040BC1104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26</a:t>
            </a:fld>
            <a:endParaRPr lang="en" sz="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337D9-258C-83F3-1622-574A542AF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2" y="1099199"/>
            <a:ext cx="4309824" cy="36258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0E935-21B4-23FD-99B1-523A44B85A6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621706" y="2039298"/>
            <a:ext cx="2280872" cy="6463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D7ADA-B169-98A5-AE36-2E5206736936}"/>
              </a:ext>
            </a:extLst>
          </p:cNvPr>
          <p:cNvSpPr/>
          <p:nvPr/>
        </p:nvSpPr>
        <p:spPr>
          <a:xfrm>
            <a:off x="4902578" y="987538"/>
            <a:ext cx="3494237" cy="21035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0AC3F9-1230-A9D2-54A7-81EA9FFFBE0B}"/>
              </a:ext>
            </a:extLst>
          </p:cNvPr>
          <p:cNvSpPr/>
          <p:nvPr/>
        </p:nvSpPr>
        <p:spPr>
          <a:xfrm>
            <a:off x="5795877" y="3269438"/>
            <a:ext cx="1803222" cy="191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8A0DE-B1F3-7DF7-C2AE-ABF2B9CC9420}"/>
              </a:ext>
            </a:extLst>
          </p:cNvPr>
          <p:cNvSpPr txBox="1"/>
          <p:nvPr/>
        </p:nvSpPr>
        <p:spPr>
          <a:xfrm>
            <a:off x="6868716" y="3864001"/>
            <a:ext cx="17207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 b="1" u="sng"/>
              <a:t>2. Cluster:</a:t>
            </a:r>
          </a:p>
          <a:p>
            <a:pPr marL="228600" indent="-228600">
              <a:buAutoNum type="arabicPeriod"/>
            </a:pPr>
            <a:endParaRPr lang="en-AT" sz="900" b="1" u="sng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 b="1"/>
              <a:t>85 companies </a:t>
            </a:r>
            <a:r>
              <a:rPr lang="en-AT" sz="900"/>
              <a:t>(orange colored nodes)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T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9F1ECF-E71E-F74F-EA3C-C226A55E78F9}"/>
              </a:ext>
            </a:extLst>
          </p:cNvPr>
          <p:cNvSpPr txBox="1"/>
          <p:nvPr/>
        </p:nvSpPr>
        <p:spPr>
          <a:xfrm>
            <a:off x="5035984" y="3869087"/>
            <a:ext cx="169932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 b="1" u="sng"/>
              <a:t>1. Cluster:</a:t>
            </a:r>
          </a:p>
          <a:p>
            <a:endParaRPr lang="en-AT" sz="900" b="1" u="sng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 b="1"/>
              <a:t>16 companies </a:t>
            </a:r>
            <a:r>
              <a:rPr lang="en-AT" sz="900"/>
              <a:t>(red colored nodes)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Comapanies are quite large (assets, revenue, etc.)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2E1E9F-19D5-36E1-748C-54A066E1528D}"/>
              </a:ext>
            </a:extLst>
          </p:cNvPr>
          <p:cNvCxnSpPr>
            <a:cxnSpLocks/>
          </p:cNvCxnSpPr>
          <p:nvPr/>
        </p:nvCxnSpPr>
        <p:spPr>
          <a:xfrm>
            <a:off x="6697487" y="3876051"/>
            <a:ext cx="0" cy="9291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3098AB6-8D9A-716F-1A38-78D599CDD845}"/>
              </a:ext>
            </a:extLst>
          </p:cNvPr>
          <p:cNvSpPr/>
          <p:nvPr/>
        </p:nvSpPr>
        <p:spPr>
          <a:xfrm>
            <a:off x="4902578" y="3303210"/>
            <a:ext cx="3494233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A8347-E41D-2F43-245C-A12E07B01AC0}"/>
              </a:ext>
            </a:extLst>
          </p:cNvPr>
          <p:cNvSpPr txBox="1"/>
          <p:nvPr/>
        </p:nvSpPr>
        <p:spPr>
          <a:xfrm>
            <a:off x="6174185" y="3286339"/>
            <a:ext cx="104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Network Cluster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C0E85E-AEB1-8B1A-74FA-23035FA24069}"/>
              </a:ext>
            </a:extLst>
          </p:cNvPr>
          <p:cNvSpPr txBox="1"/>
          <p:nvPr/>
        </p:nvSpPr>
        <p:spPr>
          <a:xfrm>
            <a:off x="4902578" y="3521075"/>
            <a:ext cx="294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/>
              <a:t>Light R</a:t>
            </a:r>
            <a:r>
              <a:rPr lang="en-AT" sz="900"/>
              <a:t>ed edges visualize connections between both clusters</a:t>
            </a:r>
          </a:p>
        </p:txBody>
      </p:sp>
    </p:spTree>
    <p:extLst>
      <p:ext uri="{BB962C8B-B14F-4D97-AF65-F5344CB8AC3E}">
        <p14:creationId xmlns:p14="http://schemas.microsoft.com/office/powerpoint/2010/main" val="535506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E5ED-3B26-5135-8BF5-CC1DF9547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7E9EC88-12DE-E3FB-1746-52DA2AC84F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636213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7772400" imgH="10058400" progId="TCLayout.ActiveDocument.1">
                  <p:embed/>
                </p:oleObj>
              </mc:Choice>
              <mc:Fallback>
                <p:oleObj name="think-cell Slide" r:id="rId36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7E9EC88-12DE-E3FB-1746-52DA2AC84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A8DF9C3B-FE4D-EE25-7D6E-53090CD3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E282A-2437-0307-731E-ED74586416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27</a:t>
            </a:fld>
            <a:endParaRPr lang="en" sz="8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808E4D-20EB-E226-E833-68AF0B350439}"/>
              </a:ext>
            </a:extLst>
          </p:cNvPr>
          <p:cNvSpPr txBox="1">
            <a:spLocks/>
          </p:cNvSpPr>
          <p:nvPr/>
        </p:nvSpPr>
        <p:spPr>
          <a:xfrm>
            <a:off x="4441118" y="193051"/>
            <a:ext cx="4352045" cy="456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K-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Means</a:t>
            </a: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 | Cluster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Comparison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85E8FA5B-3A2E-9EA8-DA60-8AA4C7212D6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0277665"/>
              </p:ext>
            </p:extLst>
          </p:nvPr>
        </p:nvGraphicFramePr>
        <p:xfrm>
          <a:off x="234950" y="1247775"/>
          <a:ext cx="3892550" cy="145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E7AF82C9-A4D6-28F4-1A34-2F2273C5B60C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235075" y="2552700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456C3935-85DF-4115-9472-CE268B2C9845}" type="datetime'C''''''''''''''''l''u''''''s''''''''''''t''e''r'''' ''''''1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1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898E08-C077-A8FC-384D-0CC662B0B1AF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959100" y="2552700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91A521FE-F4B1-4C73-9FBC-510B388ACAE6}" type="datetime'Cl''''''''''u''st''e''''''''''''r'''' ''''''''2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2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1B2FF03-9E50-9D9B-89CD-A380B30A76EB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3338513" y="1323975"/>
            <a:ext cx="142875" cy="106363"/>
          </a:xfrm>
          <a:prstGeom prst="rect">
            <a:avLst/>
          </a:prstGeom>
          <a:solidFill>
            <a:srgbClr val="DFE5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B84BC88-4C35-95C0-7472-A4CE1D8066D7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38513" y="1497013"/>
            <a:ext cx="142875" cy="106363"/>
          </a:xfrm>
          <a:prstGeom prst="rect">
            <a:avLst/>
          </a:prstGeom>
          <a:solidFill>
            <a:srgbClr val="C3CFE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2E4961-D9DF-C78B-54E6-2BD02E29C5E9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338513" y="1670050"/>
            <a:ext cx="142875" cy="106363"/>
          </a:xfrm>
          <a:prstGeom prst="rect">
            <a:avLst/>
          </a:prstGeom>
          <a:solidFill>
            <a:srgbClr val="9DB1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B352B6-FBE1-4D19-51AC-284ACD46798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532188" y="1319213"/>
            <a:ext cx="3349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3FA022AF-33F5-4081-88A3-A06581F68EA1}" type="datetime'''''''As''''s''e''''''''''''''''''''''''ts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Assets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A4A6F2-0019-E51F-60C5-F3AC4116680A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3532188" y="1492250"/>
            <a:ext cx="471488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9DCF73A5-AAA1-468B-A525-47A9A98603BD}" type="datetime'''''''L''''i''ab''''''''''''il''''''''''it''''''''ie''s''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Liabilities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427AC4-A740-239E-D371-95E63E4B2F1F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3532188" y="1665288"/>
            <a:ext cx="31115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0D359FE-9957-4E6B-888E-8BE5B2A0718F}" type="datetime'''''''E''''''''''''''q''u''''''''''''i''ty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Equity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9A8A4E-A460-8593-2BA2-8ACC02704D1E}"/>
              </a:ext>
            </a:extLst>
          </p:cNvPr>
          <p:cNvSpPr/>
          <p:nvPr/>
        </p:nvSpPr>
        <p:spPr>
          <a:xfrm>
            <a:off x="311150" y="988656"/>
            <a:ext cx="5347881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ACE8E6-6006-0FD1-ABC4-EA2B552B45B3}"/>
              </a:ext>
            </a:extLst>
          </p:cNvPr>
          <p:cNvSpPr txBox="1"/>
          <p:nvPr/>
        </p:nvSpPr>
        <p:spPr>
          <a:xfrm>
            <a:off x="1625901" y="982717"/>
            <a:ext cx="1727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Balance Sheet - Assets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26369E5A-CD95-6F3B-8690-03D2D9B32F92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031253146"/>
              </p:ext>
            </p:extLst>
          </p:nvPr>
        </p:nvGraphicFramePr>
        <p:xfrm>
          <a:off x="292100" y="3051175"/>
          <a:ext cx="3835400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0"/>
          </a:graphicData>
        </a:graphic>
      </p:graphicFrame>
      <p:sp>
        <p:nvSpPr>
          <p:cNvPr id="102" name="Rectangle 101">
            <a:extLst>
              <a:ext uri="{FF2B5EF4-FFF2-40B4-BE49-F238E27FC236}">
                <a16:creationId xmlns:a16="http://schemas.microsoft.com/office/drawing/2014/main" id="{34F15CD4-DAA8-C14D-A155-4BFB62648AD3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1235075" y="4676775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7E44E42-621B-453B-BE0F-33F81A182DED}" type="datetime'''''Cl''u''''''''s''''''t''''''''e''''''r ''''''1''''''''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1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44FF6E3-1D1A-1A3D-E233-9DA2A180F423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2959100" y="4676775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541E3A3D-D301-468E-A688-5AA5D26566FA}" type="datetime'''''''''C''''l''u''s''t''''''''e''''''r'' ''''2''''''''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2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C885C3-86C9-0FCD-7FCA-606CD1542EA5}"/>
              </a:ext>
            </a:extLst>
          </p:cNvPr>
          <p:cNvSpPr/>
          <p:nvPr/>
        </p:nvSpPr>
        <p:spPr>
          <a:xfrm>
            <a:off x="311150" y="2860675"/>
            <a:ext cx="5421732" cy="204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C9C13B-8749-34F6-5F19-61AA308B261E}"/>
              </a:ext>
            </a:extLst>
          </p:cNvPr>
          <p:cNvSpPr txBox="1"/>
          <p:nvPr/>
        </p:nvSpPr>
        <p:spPr>
          <a:xfrm>
            <a:off x="1779588" y="2827338"/>
            <a:ext cx="1727200" cy="23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P&amp;L – R</a:t>
            </a:r>
            <a:r>
              <a:rPr lang="en-GB" sz="900">
                <a:solidFill>
                  <a:schemeClr val="bg1"/>
                </a:solidFill>
              </a:rPr>
              <a:t>e</a:t>
            </a:r>
            <a:r>
              <a:rPr lang="en-AT" sz="900">
                <a:solidFill>
                  <a:schemeClr val="bg1"/>
                </a:solidFill>
              </a:rPr>
              <a:t>venue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AC4CD17-C6A5-5279-049A-09FF749B20D9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3338513" y="3327400"/>
            <a:ext cx="142875" cy="106363"/>
          </a:xfrm>
          <a:prstGeom prst="rect">
            <a:avLst/>
          </a:prstGeom>
          <a:solidFill>
            <a:srgbClr val="DFE5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686073C-2C7B-461B-D23A-286F9A1F17E5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3338513" y="3500438"/>
            <a:ext cx="142875" cy="106362"/>
          </a:xfrm>
          <a:prstGeom prst="rect">
            <a:avLst/>
          </a:prstGeom>
          <a:solidFill>
            <a:srgbClr val="C3CFE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B6E9FBB-3779-DE26-5D0B-75CA1D9ED063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338513" y="3673475"/>
            <a:ext cx="142875" cy="106363"/>
          </a:xfrm>
          <a:prstGeom prst="rect">
            <a:avLst/>
          </a:prstGeom>
          <a:solidFill>
            <a:srgbClr val="9DB1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0E223BD-C782-F22F-46D1-642FEA24160C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532188" y="3322638"/>
            <a:ext cx="42545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F37A6031-3DA7-4F16-8634-D3D368BCA3AC}" type="datetime'''''''''''''Re''ven''''''ue''''''''''''''''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Revenue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04EF8B1-1FBE-1C77-1FDA-C478EA549111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3532188" y="3495675"/>
            <a:ext cx="300038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24750EF0-5567-4A38-A844-B24335FC07C9}" type="datetime'''''''''''''C''''''''''''''''''''''''''''''OGS''''''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COGS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D9BD2B7-2AF2-6AA8-B6D7-B2D1827ECC21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3532188" y="3668713"/>
            <a:ext cx="5889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127EF75-0105-4D6B-B358-CD1183725F65}" type="datetime'''Gr''''''''o''s''s'''''''' ''''''''''''''''''P''''ro''fit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Gross Profit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C292EA9-E475-709D-27CA-6F87143E5FC5}"/>
              </a:ext>
            </a:extLst>
          </p:cNvPr>
          <p:cNvSpPr/>
          <p:nvPr/>
        </p:nvSpPr>
        <p:spPr>
          <a:xfrm>
            <a:off x="6000751" y="988656"/>
            <a:ext cx="2709872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3E3B0A7-B493-4505-279B-DAEAEE49842B}"/>
              </a:ext>
            </a:extLst>
          </p:cNvPr>
          <p:cNvSpPr txBox="1"/>
          <p:nvPr/>
        </p:nvSpPr>
        <p:spPr>
          <a:xfrm>
            <a:off x="6418885" y="975550"/>
            <a:ext cx="921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KPIs - Ratios</a:t>
            </a: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1BF7778D-C789-77FA-7425-DA7054E1E2F4}"/>
              </a:ext>
            </a:extLst>
          </p:cNvPr>
          <p:cNvGraphicFramePr/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155840460"/>
              </p:ext>
            </p:extLst>
          </p:nvPr>
        </p:nvGraphicFramePr>
        <p:xfrm>
          <a:off x="5918200" y="1447800"/>
          <a:ext cx="2874963" cy="210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1"/>
          </a:graphicData>
        </a:graphic>
      </p:graphicFrame>
      <p:sp>
        <p:nvSpPr>
          <p:cNvPr id="305" name="Rectangle 304">
            <a:extLst>
              <a:ext uri="{FF2B5EF4-FFF2-40B4-BE49-F238E27FC236}">
                <a16:creationId xmlns:a16="http://schemas.microsoft.com/office/drawing/2014/main" id="{592916A8-3785-7715-7B91-F07375387B4A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7808913" y="3500438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D6D3291-9D98-4CC2-8CB7-569A2298A847}" type="datetime'C''''''''''l''''''''us''''''''''''''''''''''te''''''''r'' 2''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2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ACF2EDBA-C19C-C8B3-1F41-A471DAA1750E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6203950" y="1887538"/>
            <a:ext cx="23336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A4FE952-7A90-4212-BB04-8EBCA7FA54F6}" type="datetime'2''''''''''''''''9''''''''''''''''''''''''''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A6346D64-A311-7601-6A3A-1C057C803B0D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6561138" y="2490788"/>
            <a:ext cx="23336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F40FB5B-E833-4BCA-92FD-1F3B07F02C89}" type="datetime'''1''''''''''''''''''''''''7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4A4F1C4-B7AF-C8F1-C4F3-DB4CBEB1971F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6453188" y="3500438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A05932D-72F1-466F-88EC-62138E54CD71}" type="datetime'''''Clu''''st''''''''e''''''''''r'''''' ''''''1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1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527B5A8F-D391-0663-077A-F9A824442ACD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7559675" y="1395413"/>
            <a:ext cx="23336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58D29F0-E644-44EF-B92F-5494CC2B3264}" type="datetime'''''''''''''''''''''''''''''''''''''''3''9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0C747DFD-B0E5-B4A9-63D6-47CCFF2BDE79}"/>
              </a:ext>
            </a:extLst>
          </p:cNvPr>
          <p:cNvSpPr/>
          <p:nvPr>
            <p:custDataLst>
              <p:tags r:id="rId26"/>
            </p:custDataLst>
          </p:nvPr>
        </p:nvSpPr>
        <p:spPr bwMode="gray">
          <a:xfrm>
            <a:off x="7916863" y="2617788"/>
            <a:ext cx="23336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3F94943-2041-4D01-B637-0B15EEFA6248}" type="datetime'''''''''''''1''''''''''''''''''''''''''4''''''''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A93E72D9-2993-84A6-98F8-D8D05E21E64A}"/>
              </a:ext>
            </a:extLst>
          </p:cNvPr>
          <p:cNvSpPr/>
          <p:nvPr>
            <p:custDataLst>
              <p:tags r:id="rId27"/>
            </p:custDataLst>
          </p:nvPr>
        </p:nvSpPr>
        <p:spPr bwMode="gray">
          <a:xfrm>
            <a:off x="8301038" y="3052763"/>
            <a:ext cx="17621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E6FE7AB-7F27-4712-A1AE-A2EBAB2529E9}" type="datetime'''6''''''''''''''''''''''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2C241029-AC5D-8FAF-9FBC-B12BEA879AE9}"/>
              </a:ext>
            </a:extLst>
          </p:cNvPr>
          <p:cNvSpPr/>
          <p:nvPr>
            <p:custDataLst>
              <p:tags r:id="rId28"/>
            </p:custDataLst>
          </p:nvPr>
        </p:nvSpPr>
        <p:spPr bwMode="gray">
          <a:xfrm>
            <a:off x="6946900" y="3151188"/>
            <a:ext cx="17621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57C69A6-60DF-4A90-AA79-BAB419E42B63}" type="datetime'''''''''''''''''''''''''4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320CCF5A-F105-A639-406C-5BAE80918C7C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6042025" y="1298575"/>
            <a:ext cx="142875" cy="106363"/>
          </a:xfrm>
          <a:prstGeom prst="rect">
            <a:avLst/>
          </a:prstGeom>
          <a:solidFill>
            <a:srgbClr val="DFE5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23C69E02-EAE4-3BF5-BBD6-3655FE09E704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6042025" y="1471613"/>
            <a:ext cx="142875" cy="106363"/>
          </a:xfrm>
          <a:prstGeom prst="rect">
            <a:avLst/>
          </a:prstGeom>
          <a:solidFill>
            <a:srgbClr val="C3CFE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C3FB557-66F8-19A1-2D1B-77C8673F9309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6042025" y="1644650"/>
            <a:ext cx="142875" cy="106363"/>
          </a:xfrm>
          <a:prstGeom prst="rect">
            <a:avLst/>
          </a:prstGeom>
          <a:solidFill>
            <a:srgbClr val="9DB1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9CD9749-188D-803B-B3A0-FBF112A3AF19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6235700" y="1293813"/>
            <a:ext cx="657225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96B01462-6BA4-4AB9-B7F6-8C3CAEAD2414}" type="datetime'''''G''''''''''''r''''''''o''s''''s ''Mar''''g''''''in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Gross Margin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BAB9D748-6193-DF35-F629-2549B63CE9D2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6235700" y="1466850"/>
            <a:ext cx="2032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CE272875-0C5B-4E58-A0F3-555C3FD6A413}" type="datetime'''''''''''''''''''''''R''o''''''E''''''''''''''''''''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RoE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18A1D262-4F46-A6F5-4D82-D8BB4D6AE0B0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6235700" y="1639888"/>
            <a:ext cx="2079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6DABC2B8-1B8F-4AFC-9465-C42BA46179D5}" type="datetime'''''''''''''''''''R''''''''oA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RoA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D70AC90D-80AA-0122-77E1-67F70A8A693C}"/>
              </a:ext>
            </a:extLst>
          </p:cNvPr>
          <p:cNvSpPr txBox="1"/>
          <p:nvPr/>
        </p:nvSpPr>
        <p:spPr>
          <a:xfrm>
            <a:off x="4355751" y="1288312"/>
            <a:ext cx="1289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 b="1" u="sng"/>
              <a:t>Comparison:</a:t>
            </a:r>
          </a:p>
          <a:p>
            <a:endParaRPr lang="en-AT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Cluster 2 has significantly </a:t>
            </a:r>
            <a:r>
              <a:rPr lang="en-AT" sz="900" b="1"/>
              <a:t>lower assets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T" sz="9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Cluster 1 has a very </a:t>
            </a:r>
            <a:r>
              <a:rPr lang="en-AT" sz="900" b="1"/>
              <a:t>low equity/asset ratio</a:t>
            </a:r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1910C70E-6980-53E8-CC76-0123909B4DE5}"/>
              </a:ext>
            </a:extLst>
          </p:cNvPr>
          <p:cNvCxnSpPr/>
          <p:nvPr/>
        </p:nvCxnSpPr>
        <p:spPr>
          <a:xfrm>
            <a:off x="4241625" y="1361192"/>
            <a:ext cx="0" cy="1093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2BDA9662-CA10-EC4B-2B40-75B5403297F1}"/>
              </a:ext>
            </a:extLst>
          </p:cNvPr>
          <p:cNvCxnSpPr/>
          <p:nvPr/>
        </p:nvCxnSpPr>
        <p:spPr>
          <a:xfrm>
            <a:off x="4241625" y="3312477"/>
            <a:ext cx="0" cy="1093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6" name="TextBox 455">
            <a:extLst>
              <a:ext uri="{FF2B5EF4-FFF2-40B4-BE49-F238E27FC236}">
                <a16:creationId xmlns:a16="http://schemas.microsoft.com/office/drawing/2014/main" id="{831C8E7F-E1CD-F0C5-ABAE-55A1AD3542C3}"/>
              </a:ext>
            </a:extLst>
          </p:cNvPr>
          <p:cNvSpPr txBox="1"/>
          <p:nvPr/>
        </p:nvSpPr>
        <p:spPr>
          <a:xfrm>
            <a:off x="4365661" y="3301969"/>
            <a:ext cx="1289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 b="1" u="sng"/>
              <a:t>Comparison:</a:t>
            </a:r>
          </a:p>
          <a:p>
            <a:endParaRPr lang="en-AT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Both Cluster 1 and 2 seem to have similar relative performance measure but hugely differ in size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9A0E0AB6-8060-AD61-A8C7-104E44AD6595}"/>
              </a:ext>
            </a:extLst>
          </p:cNvPr>
          <p:cNvSpPr txBox="1"/>
          <p:nvPr/>
        </p:nvSpPr>
        <p:spPr>
          <a:xfrm>
            <a:off x="5918200" y="3688609"/>
            <a:ext cx="277080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 b="1" u="sng"/>
              <a:t>Comparison:</a:t>
            </a:r>
          </a:p>
          <a:p>
            <a:endParaRPr lang="en-AT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Cluster 1 has a 10% lower gross margin. However, the ofter ratios (Return on Equity and Return on Assets) seem to differ only slightly.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T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T" sz="900"/>
              <a:t>The K-means seems to have clustered the companies based on size rather then profitability</a:t>
            </a:r>
          </a:p>
        </p:txBody>
      </p:sp>
    </p:spTree>
    <p:extLst>
      <p:ext uri="{BB962C8B-B14F-4D97-AF65-F5344CB8AC3E}">
        <p14:creationId xmlns:p14="http://schemas.microsoft.com/office/powerpoint/2010/main" val="1738755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2D1A-7D59-1041-9244-24CDB263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2E3302F-3F9D-A2FB-5BDE-D44D55993E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046543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E3302F-3F9D-A2FB-5BDE-D44D55993E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85AF4826-5187-C1A3-6018-C9466026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50AD6-83AE-A418-8FEB-578E2C7AA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28</a:t>
            </a:fld>
            <a:endParaRPr lang="en" sz="8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797E452-5BB1-B315-5981-F7BF3A1471D2}"/>
              </a:ext>
            </a:extLst>
          </p:cNvPr>
          <p:cNvSpPr txBox="1">
            <a:spLocks/>
          </p:cNvSpPr>
          <p:nvPr/>
        </p:nvSpPr>
        <p:spPr>
          <a:xfrm>
            <a:off x="6089452" y="189877"/>
            <a:ext cx="2724284" cy="456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Louvain | Cluster 1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6C0737C-730B-10A6-BD69-B96408BD81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875"/>
          <a:stretch/>
        </p:blipFill>
        <p:spPr>
          <a:xfrm>
            <a:off x="121199" y="1179512"/>
            <a:ext cx="5474144" cy="332954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508DE6F-1A0C-0E98-7D7E-2C45100F956B}"/>
              </a:ext>
            </a:extLst>
          </p:cNvPr>
          <p:cNvSpPr/>
          <p:nvPr/>
        </p:nvSpPr>
        <p:spPr>
          <a:xfrm>
            <a:off x="5697920" y="1349276"/>
            <a:ext cx="3115817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9F5285-13B6-6E63-47A8-9BA34D629DC3}"/>
              </a:ext>
            </a:extLst>
          </p:cNvPr>
          <p:cNvSpPr txBox="1"/>
          <p:nvPr/>
        </p:nvSpPr>
        <p:spPr>
          <a:xfrm>
            <a:off x="6457367" y="1336170"/>
            <a:ext cx="1727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Louvain Community Detection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CC1413-5EF5-DD16-23F1-DF6049B8953F}"/>
              </a:ext>
            </a:extLst>
          </p:cNvPr>
          <p:cNvSpPr txBox="1"/>
          <p:nvPr/>
        </p:nvSpPr>
        <p:spPr>
          <a:xfrm>
            <a:off x="5697919" y="1667494"/>
            <a:ext cx="311581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Colour of node </a:t>
            </a:r>
            <a:r>
              <a:rPr lang="en-GB" sz="900"/>
              <a:t>represents the HQ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Colour of edges </a:t>
            </a:r>
            <a:r>
              <a:rPr lang="en-GB" sz="900"/>
              <a:t>represents connection to other HQ country – same colour is same HQ country, mixed colour is connection between nodes with different HQ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/>
              <a:t>Majority of companies are headquartered in </a:t>
            </a:r>
            <a:r>
              <a:rPr lang="en-GB" sz="900" b="1"/>
              <a:t>Germany (67%)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Nodes: </a:t>
            </a:r>
            <a:r>
              <a:rPr lang="en-GB" sz="900"/>
              <a:t>30</a:t>
            </a:r>
          </a:p>
          <a:p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Edges: </a:t>
            </a:r>
            <a:r>
              <a:rPr lang="en-GB" sz="900"/>
              <a:t>435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Average Degree: </a:t>
            </a:r>
            <a:r>
              <a:rPr lang="en-GB" sz="900"/>
              <a:t>29</a:t>
            </a:r>
          </a:p>
          <a:p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Top3 Industries: </a:t>
            </a:r>
            <a:r>
              <a:rPr lang="en-GB" sz="900"/>
              <a:t>diversified banks (13.33%), construction materials (6.67%), application software (6.67%), pharmaceuticals (6.67%)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FD46ACD-A7CE-3DD7-2543-BC58675E0EB7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3586851"/>
              </p:ext>
            </p:extLst>
          </p:nvPr>
        </p:nvGraphicFramePr>
        <p:xfrm>
          <a:off x="26988" y="3681413"/>
          <a:ext cx="1927225" cy="124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F5092DE7-8BD0-8376-CBB6-0395691BC23B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781050" y="4689475"/>
            <a:ext cx="4191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998C557-F9A5-4E5B-A155-A566AED35A93}" type="datetime'''G''''e''''''''''''r''''m''''''''''''a''''''''''n''''y'''''">
              <a:rPr lang="en-GB" altLang="en-US" sz="800" kern="1200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Germany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DEEE45-5EFB-090E-11A6-AFAA9C43D25B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92100" y="3841750"/>
            <a:ext cx="52705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832A824-911D-49FA-A123-8BC257124EB1}" type="datetime'''''''''S''''''''''''w''''i''''''''''tzer''''''''l''an''d'">
              <a:rPr lang="en-GB" altLang="en-US" sz="800" kern="1200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Switzerland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034F9E-D3AD-9F39-0A47-398A632FD577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163638" y="3841750"/>
            <a:ext cx="3175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474016F-E59A-454B-BA9C-CEE8ED765A28}" type="datetime'''''''''Au''''''''''''s''''t''''''''''''''''''r''''i''a'''''''">
              <a:rPr lang="en-GB" altLang="en-US" sz="800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Austria</a:t>
            </a:fld>
            <a:endParaRPr lang="en-GB" sz="800" kern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8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F6F64-4CAE-AAA9-26A6-967557E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EE6FF8B-DC2E-9398-447E-62EFE2BB72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694510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7772400" imgH="10058400" progId="TCLayout.ActiveDocument.1">
                  <p:embed/>
                </p:oleObj>
              </mc:Choice>
              <mc:Fallback>
                <p:oleObj name="think-cell Slide" r:id="rId10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E6FF8B-DC2E-9398-447E-62EFE2BB72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08710D-9E0A-A65E-FAC3-25CCC681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203" y="189877"/>
            <a:ext cx="2744533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Louvain | Cluster 2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B2C6D41-0857-AE7B-1BA7-9CA1509C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D37FA-C1C8-809C-C3F8-178B216952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29</a:t>
            </a:fld>
            <a:endParaRPr lang="en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068FB-EF55-3054-A7FD-BAE21673AA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830" y="1051702"/>
            <a:ext cx="4698451" cy="36836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8BCCF2-50CE-6104-C3D4-83122B1ED8D6}"/>
              </a:ext>
            </a:extLst>
          </p:cNvPr>
          <p:cNvSpPr/>
          <p:nvPr/>
        </p:nvSpPr>
        <p:spPr>
          <a:xfrm>
            <a:off x="5697920" y="1349276"/>
            <a:ext cx="3115817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489A9-980F-C828-8976-2BF98CD0FED3}"/>
              </a:ext>
            </a:extLst>
          </p:cNvPr>
          <p:cNvSpPr txBox="1"/>
          <p:nvPr/>
        </p:nvSpPr>
        <p:spPr>
          <a:xfrm>
            <a:off x="6457367" y="1336170"/>
            <a:ext cx="1727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Louvain Community Detection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AF43EE27-30A4-0CC7-F12A-B2601EEEC7F4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913165"/>
              </p:ext>
            </p:extLst>
          </p:nvPr>
        </p:nvGraphicFramePr>
        <p:xfrm>
          <a:off x="-80963" y="3754438"/>
          <a:ext cx="1927225" cy="124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6459BEEB-8FFF-EFC6-F281-E29006F08B48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893763" y="4079875"/>
            <a:ext cx="176213" cy="109538"/>
          </a:xfrm>
          <a:prstGeom prst="rect">
            <a:avLst/>
          </a:prstGeom>
          <a:solidFill>
            <a:srgbClr val="85B62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D19C280-9BA3-48FA-AD3F-9D111BAF8AF2}" type="datetime'''''''''''''2''''''''''''%'''''''''">
              <a:rPr lang="en-GB" altLang="en-US" sz="800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2%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B0149-0333-78D7-4972-C49F4FFEE912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995363" y="3889375"/>
            <a:ext cx="4191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39993C6B-7784-4DA3-B221-787F40315613}" type="datetime'Ge''rm''''''a''''''''n''''y'''''">
              <a:rPr lang="en-GB" altLang="en-US" sz="800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Germany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0287FD-7988-6EBD-9617-24740084637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314325" y="4760913"/>
            <a:ext cx="52705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99BA09C-724D-44A5-8B5F-E1B82258F43C}" type="datetime'''''Sw''''''''''''''''''i''''tz''''e''''r''''''la''''n''d'''">
              <a:rPr lang="en-GB" altLang="en-US" sz="800" kern="1200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Switzerland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B98A2A-91C4-7B2F-00CC-FAC0EE66CF91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815975" y="4189413"/>
            <a:ext cx="176213" cy="109538"/>
          </a:xfrm>
          <a:prstGeom prst="rect">
            <a:avLst/>
          </a:prstGeom>
          <a:solidFill>
            <a:srgbClr val="F05CB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8DEE941-04AD-4E5E-A3ED-DF5CEA0CEA07}" type="datetime'''5%'''''''''''''''''''''''''''''''''''''''''''''''''''''">
              <a:rPr lang="en-GB" altLang="en-US" sz="800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5%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6DAE5D-4FFD-D366-B95F-2A80D18E84E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627063" y="3873500"/>
            <a:ext cx="3175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2D6C5B7-F911-4DCF-86D9-1FAF5DB70C9C}" type="datetime'''''''''A''''''''''''''u''s''''''''''''''t''r''ia'''''''''''">
              <a:rPr lang="en-GB" altLang="en-US" sz="800" kern="1200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Austria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6C031-0118-29B2-8A54-283CE838A315}"/>
              </a:ext>
            </a:extLst>
          </p:cNvPr>
          <p:cNvSpPr txBox="1"/>
          <p:nvPr/>
        </p:nvSpPr>
        <p:spPr>
          <a:xfrm>
            <a:off x="5697919" y="1667494"/>
            <a:ext cx="311581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Colour of node </a:t>
            </a:r>
            <a:r>
              <a:rPr lang="en-GB" sz="900"/>
              <a:t>represents the HQ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Colour of edges </a:t>
            </a:r>
            <a:r>
              <a:rPr lang="en-GB" sz="900"/>
              <a:t>represents connection to other HQ country – same colour is same HQ country, mixed colour is connection between nodes with different HQ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/>
              <a:t>Majority of companies are headquartered in </a:t>
            </a:r>
            <a:r>
              <a:rPr lang="en-GB" sz="900" b="1"/>
              <a:t>Switzerland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Nodes: </a:t>
            </a:r>
            <a:r>
              <a:rPr lang="en-GB" sz="900"/>
              <a:t>41</a:t>
            </a:r>
          </a:p>
          <a:p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Edges: </a:t>
            </a:r>
            <a:r>
              <a:rPr lang="en-GB" sz="900"/>
              <a:t>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Average Degree: </a:t>
            </a:r>
            <a:r>
              <a:rPr lang="en-GB" sz="900"/>
              <a:t>40</a:t>
            </a:r>
          </a:p>
          <a:p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Top3 Industries: </a:t>
            </a:r>
            <a:r>
              <a:rPr lang="en-GB" sz="900"/>
              <a:t>specialty chemicals (12.20%), life sciences tools and services(9.76%), </a:t>
            </a:r>
            <a:r>
              <a:rPr lang="en-GB" sz="900" err="1"/>
              <a:t>multi_line</a:t>
            </a:r>
            <a:r>
              <a:rPr lang="en-GB" sz="900"/>
              <a:t> insurance(7.32%), package foods and meats (7.32%), industrial machinery and supplies and components (7.32%)</a:t>
            </a:r>
          </a:p>
        </p:txBody>
      </p:sp>
    </p:spTree>
    <p:extLst>
      <p:ext uri="{BB962C8B-B14F-4D97-AF65-F5344CB8AC3E}">
        <p14:creationId xmlns:p14="http://schemas.microsoft.com/office/powerpoint/2010/main" val="373720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4F00F-B6C0-60DB-2EDE-FFFAFDE39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B21C958-75C9-0021-CC4F-E7B85C02FBF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67791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21C958-75C9-0021-CC4F-E7B85C02FB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829BCA3-94A2-96F5-66A2-413BB0EB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106" y="189875"/>
            <a:ext cx="2721630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Louvain | Cluster 3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5890124-99FD-7400-69B0-562B1A4A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BD14F-8B89-4BED-EDDA-17DA376F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30</a:t>
            </a:fld>
            <a:endParaRPr lang="en" sz="8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241D3F-AA16-CAD9-4FD9-131E28CAD1CA}"/>
              </a:ext>
            </a:extLst>
          </p:cNvPr>
          <p:cNvSpPr txBox="1">
            <a:spLocks/>
          </p:cNvSpPr>
          <p:nvPr/>
        </p:nvSpPr>
        <p:spPr>
          <a:xfrm>
            <a:off x="5823034" y="189876"/>
            <a:ext cx="1432795" cy="456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0E6732-7FBE-F20F-E0DB-7265532ED03B}"/>
              </a:ext>
            </a:extLst>
          </p:cNvPr>
          <p:cNvSpPr/>
          <p:nvPr/>
        </p:nvSpPr>
        <p:spPr>
          <a:xfrm>
            <a:off x="5697920" y="1349276"/>
            <a:ext cx="3115817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0E1F5-6D83-4382-48A9-5EC7AD971B5B}"/>
              </a:ext>
            </a:extLst>
          </p:cNvPr>
          <p:cNvSpPr txBox="1"/>
          <p:nvPr/>
        </p:nvSpPr>
        <p:spPr>
          <a:xfrm>
            <a:off x="6457367" y="1336170"/>
            <a:ext cx="1727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Louvain Community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ABFD7E-589D-424D-2072-41EDF95568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972" y="876534"/>
            <a:ext cx="5297286" cy="3732533"/>
          </a:xfrm>
          <a:prstGeom prst="rect">
            <a:avLst/>
          </a:prstGeom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FB2C859-9AF1-B310-9997-15F8C22923C7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5190345"/>
              </p:ext>
            </p:extLst>
          </p:nvPr>
        </p:nvGraphicFramePr>
        <p:xfrm>
          <a:off x="-87313" y="3636963"/>
          <a:ext cx="1927225" cy="124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87F817C-3EF5-BED0-F94B-E6F879F6FEF0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20713" y="4645025"/>
            <a:ext cx="4191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8D6AE58-F810-48D2-9E83-8E96D6B5FC60}" type="datetime'''G''''e''''r''''''''''''ma''''''ny'''''''''''''''''''">
              <a:rPr lang="en-GB" altLang="en-US" sz="800" kern="1200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Germany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54F2D-17FD-09F6-6C9B-FF7E99188C53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817563" y="3932238"/>
            <a:ext cx="176213" cy="109538"/>
          </a:xfrm>
          <a:prstGeom prst="rect">
            <a:avLst/>
          </a:prstGeom>
          <a:solidFill>
            <a:srgbClr val="66775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FC158EA-D84F-457C-9C55-B59704625DBA}" type="datetime'3''''''''''''''''''%'''''">
              <a:rPr lang="en-GB" altLang="en-US" sz="800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3%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A1FE38-D676-8C75-F33D-1FC16BC993D2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763588" y="3756025"/>
            <a:ext cx="3175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E521D33B-7B78-4A8B-B754-4EDA2CB78029}" type="datetime'''''A''''''''u''s''''''t''''''''''r''''''i''''''a'''''">
              <a:rPr lang="en-GB" altLang="en-US" sz="800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Austria</a:t>
            </a:fld>
            <a:endParaRPr lang="en-GB" sz="800" kern="1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CFE58-FF8F-8198-1968-51E2E1D20782}"/>
              </a:ext>
            </a:extLst>
          </p:cNvPr>
          <p:cNvSpPr txBox="1"/>
          <p:nvPr/>
        </p:nvSpPr>
        <p:spPr>
          <a:xfrm>
            <a:off x="5697920" y="1667494"/>
            <a:ext cx="311581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Colour of node </a:t>
            </a:r>
            <a:r>
              <a:rPr lang="en-GB" sz="900"/>
              <a:t>represents the HQ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Colour of edges </a:t>
            </a:r>
            <a:r>
              <a:rPr lang="en-GB" sz="900"/>
              <a:t>represents connection to other HQ country – same colour is same HQ country, mixed colour is connection between nodes with different HQ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/>
              <a:t>Majority of companies are headquartered in </a:t>
            </a:r>
            <a:r>
              <a:rPr lang="en-GB" sz="900" b="1"/>
              <a:t>Germany (97%)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Nodes: </a:t>
            </a:r>
            <a:r>
              <a:rPr lang="en-GB" sz="900"/>
              <a:t>30</a:t>
            </a:r>
          </a:p>
          <a:p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Edges: </a:t>
            </a:r>
            <a:r>
              <a:rPr lang="en-GB" sz="900"/>
              <a:t>435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Average Degree: </a:t>
            </a:r>
            <a:r>
              <a:rPr lang="en-GB" sz="900"/>
              <a:t>29</a:t>
            </a:r>
          </a:p>
          <a:p>
            <a:endParaRPr lang="en-GB" sz="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900" b="1"/>
              <a:t>Top3 Industries: </a:t>
            </a:r>
            <a:r>
              <a:rPr lang="en-GB" sz="900"/>
              <a:t>automobile manufacturers (10%), real estate operating companies (6.67%), aerospace and </a:t>
            </a:r>
            <a:r>
              <a:rPr lang="en-GB" sz="900" err="1"/>
              <a:t>defense</a:t>
            </a:r>
            <a:r>
              <a:rPr lang="en-GB" sz="900"/>
              <a:t> (6.67%)</a:t>
            </a:r>
          </a:p>
        </p:txBody>
      </p:sp>
    </p:spTree>
    <p:extLst>
      <p:ext uri="{BB962C8B-B14F-4D97-AF65-F5344CB8AC3E}">
        <p14:creationId xmlns:p14="http://schemas.microsoft.com/office/powerpoint/2010/main" val="162469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2799EBBB-7052-C77A-70A6-9198D7FCAF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290195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99EBBB-7052-C77A-70A6-9198D7FCAF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F903A5-7E14-64EA-8CE9-D03892B0D33E}"/>
              </a:ext>
            </a:extLst>
          </p:cNvPr>
          <p:cNvSpPr/>
          <p:nvPr/>
        </p:nvSpPr>
        <p:spPr>
          <a:xfrm>
            <a:off x="5174704" y="972589"/>
            <a:ext cx="3545407" cy="378410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3DF240-B362-E440-D54B-B5C38A471AE4}"/>
              </a:ext>
            </a:extLst>
          </p:cNvPr>
          <p:cNvSpPr/>
          <p:nvPr/>
        </p:nvSpPr>
        <p:spPr>
          <a:xfrm>
            <a:off x="436392" y="972589"/>
            <a:ext cx="4513867" cy="378410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F8F86-D416-ADA6-FB2D-F7DFEA3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500" y="189877"/>
            <a:ext cx="2576801" cy="456861"/>
          </a:xfrm>
        </p:spPr>
        <p:txBody>
          <a:bodyPr vert="horz"/>
          <a:lstStyle/>
          <a:p>
            <a:r>
              <a:rPr lang="en-AT">
                <a:solidFill>
                  <a:schemeClr val="accent1">
                    <a:lumMod val="50000"/>
                  </a:schemeClr>
                </a:solidFill>
              </a:rPr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C66B-12E7-6549-FA44-F549A9766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86" y="1182984"/>
            <a:ext cx="4513867" cy="2229026"/>
          </a:xfrm>
        </p:spPr>
        <p:txBody>
          <a:bodyPr/>
          <a:lstStyle/>
          <a:p>
            <a:pPr marL="152400" indent="0">
              <a:buNone/>
            </a:pPr>
            <a:r>
              <a:rPr lang="en-GB" sz="1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BDO: The Company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Global network of public accounting firms, fifth largest worldwide.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Operates in 167 countries with over 88,000 employees.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Provides audit, tax, and advisory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Founded in 1963, originally "Binder </a:t>
            </a:r>
            <a:r>
              <a:rPr lang="en-GB" sz="13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Dijker</a:t>
            </a: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3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Otte</a:t>
            </a: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&amp; Co."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Growth through significant mergers and acquisitions.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GB" sz="14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Related Fields: Data Science, Corporate Finance, and Risk Management</a:t>
            </a:r>
            <a:endParaRPr lang="en-GB" sz="14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 of data science and analytics, corporate finance, and risk management in business.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GB" sz="14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Science &amp; Analytics</a:t>
            </a:r>
            <a:endParaRPr lang="en-GB" sz="14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Utilizes statistical techniques, machine learning, big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Aids in predicting market trends, risk assessment, informed financial decisions.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en-AT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D66BF-9140-6CCC-0426-515FA6BE87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4</a:t>
            </a:fld>
            <a:endParaRPr lang="en" sz="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DBB60-C440-80AA-20A5-607CADDF4979}"/>
              </a:ext>
            </a:extLst>
          </p:cNvPr>
          <p:cNvSpPr txBox="1"/>
          <p:nvPr/>
        </p:nvSpPr>
        <p:spPr>
          <a:xfrm>
            <a:off x="5203798" y="1363659"/>
            <a:ext cx="354540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>
              <a:buNone/>
            </a:pPr>
            <a:r>
              <a:rPr lang="en-GB" sz="14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Corporate Finance</a:t>
            </a:r>
            <a:endParaRPr lang="en-GB" sz="14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Focuses on financial activities of corporations.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Includes capital structure, funding strategies, investment decisions.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in maximizing shareholder value through strategic financial planning.</a:t>
            </a:r>
          </a:p>
          <a:p>
            <a:endParaRPr lang="en-GB" sz="11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GB" sz="14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Risk Management</a:t>
            </a:r>
            <a:endParaRPr lang="en-GB" sz="14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Identifies, assesses, and prioritizes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Coordinates resources to minimize and control impact of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Encompasses market, credit, and operational risks in finance sector.</a:t>
            </a:r>
          </a:p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00127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3A534A9-6C26-41E3-E80F-1D35D80D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CC6C823-25C9-A0AE-D781-A2E5F48242CE}"/>
              </a:ext>
            </a:extLst>
          </p:cNvPr>
          <p:cNvSpPr txBox="1"/>
          <p:nvPr/>
        </p:nvSpPr>
        <p:spPr>
          <a:xfrm>
            <a:off x="311698" y="1514476"/>
            <a:ext cx="4260304" cy="3110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 sz="1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BB3F0CD-341F-CEF2-1BAC-DC43EEEA922D}"/>
              </a:ext>
            </a:extLst>
          </p:cNvPr>
          <p:cNvSpPr txBox="1"/>
          <p:nvPr/>
        </p:nvSpPr>
        <p:spPr>
          <a:xfrm>
            <a:off x="311699" y="518946"/>
            <a:ext cx="3026814" cy="67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472B-B9E0-F202-FD99-BBBFAB0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mtClean="0"/>
              <a:t>31</a:t>
            </a:fld>
            <a:endParaRPr lang="de-AT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B06578-CFE9-F90E-D87D-EF24339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9" y="582766"/>
            <a:ext cx="1345651" cy="5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DC88A74-9357-483D-E0FA-D8DC924D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1" y="609765"/>
            <a:ext cx="98854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80EBF8-D146-760D-7024-C4E1F9488CA3}"/>
              </a:ext>
            </a:extLst>
          </p:cNvPr>
          <p:cNvSpPr txBox="1"/>
          <p:nvPr/>
        </p:nvSpPr>
        <p:spPr>
          <a:xfrm>
            <a:off x="580783" y="1828465"/>
            <a:ext cx="3929305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Project Overview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Data, Data Processing and NLP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Network Analysis</a:t>
            </a:r>
          </a:p>
          <a:p>
            <a:pPr lvl="1">
              <a:buSzPts val="1100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        - Companies as Nodes</a:t>
            </a:r>
          </a:p>
          <a:p>
            <a:pPr lvl="1">
              <a:buSzPts val="1100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        - Countries as Nodes</a:t>
            </a:r>
          </a:p>
          <a:p>
            <a:pPr>
              <a:buSzPts val="1100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        - Clustering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Link Prediction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608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C9C40-C202-0A8D-48D2-550F4736C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C8CC9150-DB0D-5E6F-0031-33F32A17F5C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CC9150-DB0D-5E6F-0031-33F32A17F5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E0ADD9-AB1D-CBB6-635A-4F6B1B76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504" y="189877"/>
            <a:ext cx="2197797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  <a:latin typeface="+mn-lt"/>
              </a:rPr>
              <a:t>Link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Prediction</a:t>
            </a:r>
            <a:endParaRPr lang="de-DE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DC72914-E9B7-E35A-10A6-687F7E20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DF3D6-CE86-BD02-4FBD-AB3A02817F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32</a:t>
            </a:fld>
            <a:endParaRPr lang="en" sz="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14DE0D-E387-4EF2-C59F-B32EDB01EECF}"/>
              </a:ext>
            </a:extLst>
          </p:cNvPr>
          <p:cNvSpPr/>
          <p:nvPr/>
        </p:nvSpPr>
        <p:spPr>
          <a:xfrm>
            <a:off x="4761970" y="1068350"/>
            <a:ext cx="3960000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E9599-6409-7312-1DE8-686C3279C349}"/>
              </a:ext>
            </a:extLst>
          </p:cNvPr>
          <p:cNvSpPr/>
          <p:nvPr/>
        </p:nvSpPr>
        <p:spPr>
          <a:xfrm>
            <a:off x="4761858" y="2572884"/>
            <a:ext cx="3960000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9B843-F462-8238-C067-89D73DBD945E}"/>
              </a:ext>
            </a:extLst>
          </p:cNvPr>
          <p:cNvSpPr txBox="1"/>
          <p:nvPr/>
        </p:nvSpPr>
        <p:spPr>
          <a:xfrm>
            <a:off x="4760160" y="2557930"/>
            <a:ext cx="3961376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for </a:t>
            </a:r>
            <a:r>
              <a:rPr lang="en-US" sz="900" b="1">
                <a:solidFill>
                  <a:schemeClr val="bg1"/>
                </a:solidFill>
              </a:rPr>
              <a:t>filtered</a:t>
            </a:r>
            <a:r>
              <a:rPr lang="en-US" sz="900">
                <a:solidFill>
                  <a:schemeClr val="bg1"/>
                </a:solidFill>
              </a:rPr>
              <a:t> Country network</a:t>
            </a:r>
            <a:endParaRPr lang="en-US" sz="9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9919E-76BB-1712-7756-5C09084A980A}"/>
              </a:ext>
            </a:extLst>
          </p:cNvPr>
          <p:cNvSpPr txBox="1"/>
          <p:nvPr/>
        </p:nvSpPr>
        <p:spPr>
          <a:xfrm>
            <a:off x="4761937" y="1050952"/>
            <a:ext cx="3964307" cy="2352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Prerequisites for the algorithms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9E426-0356-EF1C-31DC-ABF3A81E2790}"/>
              </a:ext>
            </a:extLst>
          </p:cNvPr>
          <p:cNvSpPr/>
          <p:nvPr/>
        </p:nvSpPr>
        <p:spPr>
          <a:xfrm>
            <a:off x="422030" y="1068350"/>
            <a:ext cx="3960000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EDF14-6156-D517-5706-0BA0B360721D}"/>
              </a:ext>
            </a:extLst>
          </p:cNvPr>
          <p:cNvSpPr txBox="1"/>
          <p:nvPr/>
        </p:nvSpPr>
        <p:spPr>
          <a:xfrm>
            <a:off x="423472" y="1051069"/>
            <a:ext cx="395691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Algorithms for link prediction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AF3AC08-89D9-0DD5-D5BC-D7AA4F20DB5B}"/>
              </a:ext>
            </a:extLst>
          </p:cNvPr>
          <p:cNvSpPr txBox="1"/>
          <p:nvPr/>
        </p:nvSpPr>
        <p:spPr>
          <a:xfrm>
            <a:off x="424160" y="1330523"/>
            <a:ext cx="395763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900" b="1"/>
              <a:t>Shared immediate </a:t>
            </a:r>
            <a:r>
              <a:rPr lang="en-US" sz="900" b="1" err="1"/>
              <a:t>enviroment</a:t>
            </a:r>
            <a:r>
              <a:rPr lang="en-US" sz="900" b="1"/>
              <a:t>:</a:t>
            </a:r>
          </a:p>
          <a:p>
            <a:pPr marL="171450" indent="-171450">
              <a:buChar char="•"/>
            </a:pPr>
            <a:endParaRPr lang="en-US" sz="900" b="1"/>
          </a:p>
          <a:p>
            <a:r>
              <a:rPr lang="en-US" sz="900"/>
              <a:t>   </a:t>
            </a:r>
            <a:r>
              <a:rPr lang="en-US" sz="900" b="1"/>
              <a:t>Jaccard Coefficient:</a:t>
            </a:r>
          </a:p>
          <a:p>
            <a:r>
              <a:rPr lang="en-US" sz="900"/>
              <a:t>   Similarity between the sets of neighbors of two nodes.</a:t>
            </a:r>
          </a:p>
          <a:p>
            <a:endParaRPr lang="en-US" sz="900"/>
          </a:p>
          <a:p>
            <a:r>
              <a:rPr lang="en-US" sz="900"/>
              <a:t>   </a:t>
            </a:r>
            <a:r>
              <a:rPr lang="en-US" sz="900" b="1"/>
              <a:t>Common Neighbor:</a:t>
            </a:r>
          </a:p>
          <a:p>
            <a:r>
              <a:rPr lang="en-US" sz="900"/>
              <a:t>   Similar to the Jaccard Coefficient</a:t>
            </a:r>
          </a:p>
          <a:p>
            <a:r>
              <a:rPr lang="en-US" sz="900"/>
              <a:t>   Counts number of common neighbors between two nodes.</a:t>
            </a:r>
          </a:p>
          <a:p>
            <a:endParaRPr lang="en-US" sz="900"/>
          </a:p>
          <a:p>
            <a:pPr marL="171450" indent="-171450">
              <a:buChar char="•"/>
            </a:pPr>
            <a:r>
              <a:rPr lang="en-US" sz="900" b="1"/>
              <a:t>Plus unique shared connections:</a:t>
            </a:r>
          </a:p>
          <a:p>
            <a:pPr marL="171450" indent="-171450">
              <a:buChar char="•"/>
            </a:pPr>
            <a:endParaRPr lang="en-US" sz="900" b="1"/>
          </a:p>
          <a:p>
            <a:r>
              <a:rPr lang="en-US" sz="900"/>
              <a:t>   </a:t>
            </a:r>
            <a:r>
              <a:rPr lang="en-US" sz="900" b="1"/>
              <a:t>Adamic Adar Index:</a:t>
            </a:r>
            <a:endParaRPr lang="en-US" sz="900"/>
          </a:p>
          <a:p>
            <a:r>
              <a:rPr lang="en-US" sz="900"/>
              <a:t>   Common neighbors but weighs less-connected neighbors more heavily.</a:t>
            </a:r>
          </a:p>
          <a:p>
            <a:r>
              <a:rPr lang="en-US" sz="900"/>
              <a:t>   Sharing a less-common neighbor &gt; sharing a highly-connected one</a:t>
            </a:r>
          </a:p>
          <a:p>
            <a:pPr marL="171450" indent="-171450">
              <a:buChar char="•"/>
            </a:pPr>
            <a:endParaRPr lang="en-US" sz="900" b="1"/>
          </a:p>
          <a:p>
            <a:pPr marL="171450" indent="-171450">
              <a:buChar char="•"/>
            </a:pPr>
            <a:r>
              <a:rPr lang="en-US" sz="900" b="1"/>
              <a:t>Highly connected nodes:</a:t>
            </a:r>
          </a:p>
          <a:p>
            <a:pPr marL="171450" indent="-171450">
              <a:buChar char="•"/>
            </a:pPr>
            <a:endParaRPr lang="en-US" sz="900" b="1"/>
          </a:p>
          <a:p>
            <a:r>
              <a:rPr lang="en-US" sz="900"/>
              <a:t>   </a:t>
            </a:r>
            <a:r>
              <a:rPr lang="en-US" sz="900" b="1"/>
              <a:t>Preferential Attachment:</a:t>
            </a:r>
            <a:endParaRPr lang="en-US" sz="900"/>
          </a:p>
          <a:p>
            <a:r>
              <a:rPr lang="en-US" sz="900"/>
              <a:t>   More connections = greater likelihood for new connections</a:t>
            </a:r>
          </a:p>
          <a:p>
            <a:pPr marL="171450" indent="-171450">
              <a:buChar char="•"/>
            </a:pPr>
            <a:endParaRPr lang="en-US" sz="900" b="1"/>
          </a:p>
          <a:p>
            <a:pPr marL="171450" indent="-171450">
              <a:buChar char="•"/>
            </a:pPr>
            <a:r>
              <a:rPr lang="en-US" sz="900" b="1"/>
              <a:t>Plus distant/indirect connections:</a:t>
            </a:r>
          </a:p>
          <a:p>
            <a:pPr marL="171450" indent="-171450">
              <a:buChar char="•"/>
            </a:pPr>
            <a:endParaRPr lang="en-US" sz="900" b="1"/>
          </a:p>
          <a:p>
            <a:r>
              <a:rPr lang="en-US" sz="900"/>
              <a:t>   </a:t>
            </a:r>
            <a:r>
              <a:rPr lang="en-US" sz="900" b="1"/>
              <a:t>Katz Score:</a:t>
            </a:r>
            <a:endParaRPr lang="en-US" sz="900"/>
          </a:p>
          <a:p>
            <a:r>
              <a:rPr lang="en-US" sz="900"/>
              <a:t>   Considers also the paths of length up to X between nodes</a:t>
            </a:r>
          </a:p>
          <a:p>
            <a:r>
              <a:rPr lang="en-US" sz="900"/>
              <a:t>   Damping factor reduces influence of longer paths.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7CB2ED-0FF4-9462-509A-53749B221A3D}"/>
              </a:ext>
            </a:extLst>
          </p:cNvPr>
          <p:cNvSpPr txBox="1"/>
          <p:nvPr/>
        </p:nvSpPr>
        <p:spPr>
          <a:xfrm>
            <a:off x="4763987" y="1330523"/>
            <a:ext cx="395763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000" b="1"/>
              <a:t>Graph-Structured Data</a:t>
            </a:r>
            <a:endParaRPr lang="en-US" sz="1000"/>
          </a:p>
          <a:p>
            <a:pPr marL="285750" indent="-285750">
              <a:buChar char="•"/>
            </a:pPr>
            <a:endParaRPr lang="en-US" sz="1000" b="1"/>
          </a:p>
          <a:p>
            <a:pPr marL="285750" indent="-285750">
              <a:buChar char="•"/>
            </a:pPr>
            <a:r>
              <a:rPr lang="en-US" sz="1000" b="1"/>
              <a:t>Existing Connections</a:t>
            </a:r>
            <a:endParaRPr lang="en-US" sz="1000"/>
          </a:p>
          <a:p>
            <a:pPr marL="285750" indent="-285750">
              <a:buChar char="•"/>
            </a:pPr>
            <a:endParaRPr lang="en-US" sz="1000" b="1"/>
          </a:p>
          <a:p>
            <a:pPr marL="285750" indent="-285750">
              <a:buChar char="•"/>
            </a:pPr>
            <a:r>
              <a:rPr lang="en-US" sz="1000" b="1">
                <a:solidFill>
                  <a:srgbClr val="FF0000"/>
                </a:solidFill>
              </a:rPr>
              <a:t>NOT a fully-connected network</a:t>
            </a:r>
          </a:p>
          <a:p>
            <a:pPr marL="285750" indent="-285750">
              <a:buChar char="•"/>
            </a:pPr>
            <a:endParaRPr lang="en-US" sz="1000" b="1"/>
          </a:p>
          <a:p>
            <a:pPr marL="285750" indent="-285750">
              <a:buChar char="•"/>
            </a:pPr>
            <a:r>
              <a:rPr lang="en-US" sz="1000" b="1"/>
              <a:t>Appropriate Algorithm Selection</a:t>
            </a:r>
            <a:endParaRPr lang="en-US" sz="1000"/>
          </a:p>
          <a:p>
            <a:pPr algn="l"/>
            <a:endParaRPr lang="en-US" sz="1000"/>
          </a:p>
        </p:txBody>
      </p:sp>
      <p:pic>
        <p:nvPicPr>
          <p:cNvPr id="14" name="Grafik 13" descr="Ein Bild, das Reihe, Diagramm enthält.&#10;&#10;Beschreibung automatisch generiert.">
            <a:extLst>
              <a:ext uri="{FF2B5EF4-FFF2-40B4-BE49-F238E27FC236}">
                <a16:creationId xmlns:a16="http://schemas.microsoft.com/office/drawing/2014/main" id="{C2C64309-FB50-07E8-B814-214FEE167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085" y="2777133"/>
            <a:ext cx="3234264" cy="236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66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A35F396-6994-3C5A-444D-DDFA84FBD2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145831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35F396-6994-3C5A-444D-DDFA84FBD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B3A534A9-6C26-41E3-E80F-1D35D80D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8D87E14-9321-3369-4B16-CEBD23AB46F1}"/>
              </a:ext>
            </a:extLst>
          </p:cNvPr>
          <p:cNvSpPr txBox="1"/>
          <p:nvPr/>
        </p:nvSpPr>
        <p:spPr>
          <a:xfrm>
            <a:off x="311699" y="2249609"/>
            <a:ext cx="3186876" cy="322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BB3F0CD-341F-CEF2-1BAC-DC43EEEA922D}"/>
              </a:ext>
            </a:extLst>
          </p:cNvPr>
          <p:cNvSpPr txBox="1"/>
          <p:nvPr/>
        </p:nvSpPr>
        <p:spPr>
          <a:xfrm>
            <a:off x="311698" y="518946"/>
            <a:ext cx="3026815" cy="67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0713316-BFE4-75CE-DA2A-6C5AC9EFD25E}"/>
              </a:ext>
            </a:extLst>
          </p:cNvPr>
          <p:cNvSpPr txBox="1"/>
          <p:nvPr/>
        </p:nvSpPr>
        <p:spPr>
          <a:xfrm>
            <a:off x="311698" y="1646116"/>
            <a:ext cx="5063384" cy="6034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6D445E-F324-FDE1-83D2-EB0AB228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1420597"/>
            <a:ext cx="5431876" cy="883081"/>
          </a:xfrm>
        </p:spPr>
        <p:txBody>
          <a:bodyPr vert="horz"/>
          <a:lstStyle/>
          <a:p>
            <a:r>
              <a:rPr lang="en-GB" sz="3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 for your attention!</a:t>
            </a:r>
            <a:endParaRPr lang="de-AT" sz="36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472B-B9E0-F202-FD99-BBBFAB0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mtClean="0"/>
              <a:t>33</a:t>
            </a:fld>
            <a:endParaRPr lang="de-AT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B06578-CFE9-F90E-D87D-EF24339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9" y="582766"/>
            <a:ext cx="1345651" cy="5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DC88A74-9357-483D-E0FA-D8DC924D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1" y="609765"/>
            <a:ext cx="98854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BA30A26-016E-5E36-C442-4AE40372CBF2}"/>
              </a:ext>
            </a:extLst>
          </p:cNvPr>
          <p:cNvSpPr txBox="1"/>
          <p:nvPr/>
        </p:nvSpPr>
        <p:spPr>
          <a:xfrm>
            <a:off x="285079" y="2249609"/>
            <a:ext cx="6084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Please feel free to ask any questions.</a:t>
            </a: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716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DB8E0-0AA6-06E1-42E5-DCC03F999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F769AF9-F38F-2523-0827-8EC5E5D628C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087698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F769AF9-F38F-2523-0827-8EC5E5D628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21468683-588A-E6DB-E1B5-7C970D23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E383080-11D2-F065-7E48-65E42044FA94}"/>
              </a:ext>
            </a:extLst>
          </p:cNvPr>
          <p:cNvSpPr txBox="1"/>
          <p:nvPr/>
        </p:nvSpPr>
        <p:spPr>
          <a:xfrm>
            <a:off x="311698" y="518946"/>
            <a:ext cx="3026815" cy="67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89D6B1-6FC9-335E-AA5A-75B0C5C9492E}"/>
              </a:ext>
            </a:extLst>
          </p:cNvPr>
          <p:cNvSpPr txBox="1"/>
          <p:nvPr/>
        </p:nvSpPr>
        <p:spPr>
          <a:xfrm>
            <a:off x="311698" y="1646116"/>
            <a:ext cx="5063384" cy="6034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EFBFBB-7190-A915-F71B-F3C6CB91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1420597"/>
            <a:ext cx="5431876" cy="883081"/>
          </a:xfrm>
        </p:spPr>
        <p:txBody>
          <a:bodyPr vert="horz"/>
          <a:lstStyle/>
          <a:p>
            <a:r>
              <a:rPr lang="en-GB" sz="3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  <a:endParaRPr lang="de-AT" sz="36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67E18A-0FD3-10B7-BD3A-22621E7E8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mtClean="0"/>
              <a:t>34</a:t>
            </a:fld>
            <a:endParaRPr lang="de-AT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3DB60C6-08CA-E7FB-AC6B-4B72E25B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9" y="582766"/>
            <a:ext cx="1345651" cy="5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A7CED73-EDBF-BDDA-10BA-EB5CCE65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1" y="609765"/>
            <a:ext cx="98854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763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F6F64-4CAE-AAA9-26A6-967557E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EE6FF8B-DC2E-9398-447E-62EFE2BB72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E6FF8B-DC2E-9398-447E-62EFE2BB72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08710D-9E0A-A65E-FAC3-25CCC681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957" y="189877"/>
            <a:ext cx="4461780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Appendix – Subnetwork Person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B2C6D41-0857-AE7B-1BA7-9CA1509C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AF43EE27-30A4-0CC7-F12A-B2601EEEC7F4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-80963" y="3754438"/>
          <a:ext cx="1927225" cy="124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1CD31A69-20AC-0E8C-9C78-8F871421E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272" y="911616"/>
            <a:ext cx="2651057" cy="40921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7FE61BF-583A-140E-7CAB-B953B0335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564" y="911616"/>
            <a:ext cx="2675076" cy="40921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3D1CBC1-B939-9C88-57EA-75D12DD0E986}"/>
              </a:ext>
            </a:extLst>
          </p:cNvPr>
          <p:cNvCxnSpPr>
            <a:cxnSpLocks/>
          </p:cNvCxnSpPr>
          <p:nvPr/>
        </p:nvCxnSpPr>
        <p:spPr>
          <a:xfrm>
            <a:off x="4986338" y="1338264"/>
            <a:ext cx="633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928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F6F64-4CAE-AAA9-26A6-967557E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EE6FF8B-DC2E-9398-447E-62EFE2BB72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E6FF8B-DC2E-9398-447E-62EFE2BB72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08710D-9E0A-A65E-FAC3-25CCC681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822" y="189877"/>
            <a:ext cx="4011915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Appendix – Subnetwork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Org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B2C6D41-0857-AE7B-1BA7-9CA1509C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AF43EE27-30A4-0CC7-F12A-B2601EEEC7F4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-80963" y="3754438"/>
          <a:ext cx="1927225" cy="124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047E759E-C74C-1F91-9E18-15D8CBFD64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272" y="875282"/>
            <a:ext cx="2719628" cy="40921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5C169D-F09F-6803-233A-8404BAA1F4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925" y="875282"/>
            <a:ext cx="3558809" cy="4095987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0063A60-6915-E176-7B9C-F3E493FE6604}"/>
              </a:ext>
            </a:extLst>
          </p:cNvPr>
          <p:cNvCxnSpPr>
            <a:cxnSpLocks/>
          </p:cNvCxnSpPr>
          <p:nvPr/>
        </p:nvCxnSpPr>
        <p:spPr>
          <a:xfrm>
            <a:off x="4733925" y="1643063"/>
            <a:ext cx="9001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F8E6BB9-90FD-83E8-3E07-B7BF73FA8FC1}"/>
              </a:ext>
            </a:extLst>
          </p:cNvPr>
          <p:cNvCxnSpPr>
            <a:cxnSpLocks/>
          </p:cNvCxnSpPr>
          <p:nvPr/>
        </p:nvCxnSpPr>
        <p:spPr>
          <a:xfrm>
            <a:off x="4733925" y="2633663"/>
            <a:ext cx="5810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6F2FD07-68BD-D831-AE94-06C288B5A993}"/>
              </a:ext>
            </a:extLst>
          </p:cNvPr>
          <p:cNvCxnSpPr>
            <a:cxnSpLocks/>
          </p:cNvCxnSpPr>
          <p:nvPr/>
        </p:nvCxnSpPr>
        <p:spPr>
          <a:xfrm>
            <a:off x="4733925" y="3824289"/>
            <a:ext cx="723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B0CAEFF-2CBD-C98A-04B9-52C0E4F976F8}"/>
              </a:ext>
            </a:extLst>
          </p:cNvPr>
          <p:cNvCxnSpPr>
            <a:cxnSpLocks/>
          </p:cNvCxnSpPr>
          <p:nvPr/>
        </p:nvCxnSpPr>
        <p:spPr>
          <a:xfrm>
            <a:off x="4733925" y="3395663"/>
            <a:ext cx="12906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6EF4544-38B7-1981-B413-BB292E8FC8AF}"/>
              </a:ext>
            </a:extLst>
          </p:cNvPr>
          <p:cNvCxnSpPr>
            <a:cxnSpLocks/>
          </p:cNvCxnSpPr>
          <p:nvPr/>
        </p:nvCxnSpPr>
        <p:spPr>
          <a:xfrm>
            <a:off x="4733925" y="2519363"/>
            <a:ext cx="9429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314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F6F64-4CAE-AAA9-26A6-967557E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EE6FF8B-DC2E-9398-447E-62EFE2BB72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E6FF8B-DC2E-9398-447E-62EFE2BB72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08710D-9E0A-A65E-FAC3-25CCC681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40" y="189877"/>
            <a:ext cx="4062397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Appendix – Subnetwork City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B2C6D41-0857-AE7B-1BA7-9CA1509C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AF43EE27-30A4-0CC7-F12A-B2601EEEC7F4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-80963" y="3754438"/>
          <a:ext cx="1927225" cy="124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8A59FD73-4158-1036-BAA5-1F8C1EB14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1340" y="1051316"/>
            <a:ext cx="3817646" cy="38623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49CD2F6-8E10-C335-923F-DC8EA4E4F2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807" y="1051316"/>
            <a:ext cx="3309234" cy="38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F6F64-4CAE-AAA9-26A6-967557E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EE6FF8B-DC2E-9398-447E-62EFE2BB72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E6FF8B-DC2E-9398-447E-62EFE2BB72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08710D-9E0A-A65E-FAC3-25CCC681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271" y="189877"/>
            <a:ext cx="4564466" cy="456861"/>
          </a:xfrm>
        </p:spPr>
        <p:txBody>
          <a:bodyPr vert="horz"/>
          <a:lstStyle/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Appendix – Subnetwork Country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B2C6D41-0857-AE7B-1BA7-9CA1509C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AF43EE27-30A4-0CC7-F12A-B2601EEEC7F4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-80963" y="3754438"/>
          <a:ext cx="1927225" cy="124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16FF85BC-A5F9-9255-72F8-FDFCDCDB0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272" y="1051316"/>
            <a:ext cx="2707874" cy="38623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9CE7583-D786-1184-8B22-37F90D9A1A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616"/>
          <a:stretch/>
        </p:blipFill>
        <p:spPr>
          <a:xfrm>
            <a:off x="5326856" y="1051316"/>
            <a:ext cx="2875042" cy="38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8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1E92C9-43ED-DC0C-0367-6FF03D4C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967A29F-74FF-A761-FA9B-3A61FD97B1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24943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7772400" imgH="10058400" progId="TCLayout.ActiveDocument.1">
                  <p:embed/>
                </p:oleObj>
              </mc:Choice>
              <mc:Fallback>
                <p:oleObj name="think-cell Slide" r:id="rId36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67A29F-74FF-A761-FA9B-3A61FD97B1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E5346FDB-002E-696A-E8F2-83C48EA2A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BD9C5-CF64-361D-5AF3-99F486D99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39</a:t>
            </a:fld>
            <a:endParaRPr lang="en" sz="8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C4EDF7-7200-F118-718D-C9EF4ED8A9A2}"/>
              </a:ext>
            </a:extLst>
          </p:cNvPr>
          <p:cNvSpPr txBox="1">
            <a:spLocks/>
          </p:cNvSpPr>
          <p:nvPr/>
        </p:nvSpPr>
        <p:spPr>
          <a:xfrm>
            <a:off x="4441118" y="193051"/>
            <a:ext cx="4352045" cy="456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K-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Means</a:t>
            </a: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 | Cluster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Comparison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244B6FD-25E4-B966-B01D-50A81D3315A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6242883"/>
              </p:ext>
            </p:extLst>
          </p:nvPr>
        </p:nvGraphicFramePr>
        <p:xfrm>
          <a:off x="234950" y="1247775"/>
          <a:ext cx="3892550" cy="1514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9DD8DE61-C8B6-22D3-5241-ACA6503D635E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235075" y="2609850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456C3935-85DF-4115-9472-CE268B2C9845}" type="datetime'C''''''''''''''''l''u''''''s''''''''''''t''e''r'''' ''''''1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1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AD1A74-E2C4-5610-6B0F-07137A864BE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959100" y="2609850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91A521FE-F4B1-4C73-9FBC-510B388ACAE6}" type="datetime'Cl''''''''''u''st''e''''''''''''r'''' ''''''''2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2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6871831-4C17-C10C-E1C6-573107AA338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3338513" y="1323975"/>
            <a:ext cx="142875" cy="106363"/>
          </a:xfrm>
          <a:prstGeom prst="rect">
            <a:avLst/>
          </a:prstGeom>
          <a:solidFill>
            <a:srgbClr val="DFE5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4F5E39-FC0F-2CC2-5521-B212E06E2E67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38513" y="1497013"/>
            <a:ext cx="142875" cy="106363"/>
          </a:xfrm>
          <a:prstGeom prst="rect">
            <a:avLst/>
          </a:prstGeom>
          <a:solidFill>
            <a:srgbClr val="C3CFE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971F38-CC50-D323-44BB-B16D26D8B79C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338513" y="1670050"/>
            <a:ext cx="142875" cy="106363"/>
          </a:xfrm>
          <a:prstGeom prst="rect">
            <a:avLst/>
          </a:prstGeom>
          <a:solidFill>
            <a:srgbClr val="9DB1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449353-F135-4171-5E4F-3BCE6A9E6583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532188" y="1319213"/>
            <a:ext cx="3349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3FA022AF-33F5-4081-88A3-A06581F68EA1}" type="datetime'''''''As''''s''e''''''''''''''''''''''''ts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Assets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210DED-9733-9EF1-BF93-467B3D824904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3532188" y="1492250"/>
            <a:ext cx="471488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9DCF73A5-AAA1-468B-A525-47A9A98603BD}" type="datetime'''''''L''''i''ab''''''''''''il''''''''''it''''''''ie''s''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Liabilities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C4CE3B7-730E-02BC-5CB8-9D5B10B8D27F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3532188" y="1665288"/>
            <a:ext cx="31115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0D359FE-9957-4E6B-888E-8BE5B2A0718F}" type="datetime'''''''E''''''''''''''q''u''''''''''''i''ty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Equity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12D3B3-B724-0CA5-2441-6118B2101033}"/>
              </a:ext>
            </a:extLst>
          </p:cNvPr>
          <p:cNvSpPr/>
          <p:nvPr/>
        </p:nvSpPr>
        <p:spPr>
          <a:xfrm>
            <a:off x="311150" y="988656"/>
            <a:ext cx="3930475" cy="204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A771A7-9A6C-0CA2-600A-FBE1C0F5BD6E}"/>
              </a:ext>
            </a:extLst>
          </p:cNvPr>
          <p:cNvSpPr txBox="1"/>
          <p:nvPr/>
        </p:nvSpPr>
        <p:spPr>
          <a:xfrm>
            <a:off x="1625901" y="982717"/>
            <a:ext cx="1727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Balance Sheet - Assets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6BEEC987-0C88-32D6-D7BB-6E4C5E384C40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192482296"/>
              </p:ext>
            </p:extLst>
          </p:nvPr>
        </p:nvGraphicFramePr>
        <p:xfrm>
          <a:off x="292100" y="3051175"/>
          <a:ext cx="3835400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0"/>
          </a:graphicData>
        </a:graphic>
      </p:graphicFrame>
      <p:sp>
        <p:nvSpPr>
          <p:cNvPr id="102" name="Rectangle 101">
            <a:extLst>
              <a:ext uri="{FF2B5EF4-FFF2-40B4-BE49-F238E27FC236}">
                <a16:creationId xmlns:a16="http://schemas.microsoft.com/office/drawing/2014/main" id="{1FD2BE89-B921-D4E3-F23C-F567D5874899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1235075" y="4676775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7E44E42-621B-453B-BE0F-33F81A182DED}" type="datetime'''''Cl''u''''''''s''''''t''''''''e''''''r ''''''1''''''''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1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65D230E-27F0-DC39-5AAB-765E97A9DA9E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2959100" y="4676775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541E3A3D-D301-468E-A688-5AA5D26566FA}" type="datetime'''''''''C''''l''u''s''t''''''''e''''''r'' ''''2''''''''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2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37608F-3BD4-BCEB-D26E-05E1700DB961}"/>
              </a:ext>
            </a:extLst>
          </p:cNvPr>
          <p:cNvSpPr/>
          <p:nvPr/>
        </p:nvSpPr>
        <p:spPr>
          <a:xfrm>
            <a:off x="311150" y="2860675"/>
            <a:ext cx="3930473" cy="204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29E1F4-855E-7B94-FC94-2A268424DDA5}"/>
              </a:ext>
            </a:extLst>
          </p:cNvPr>
          <p:cNvSpPr txBox="1"/>
          <p:nvPr/>
        </p:nvSpPr>
        <p:spPr>
          <a:xfrm>
            <a:off x="1779588" y="2827338"/>
            <a:ext cx="1727200" cy="23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>
                <a:solidFill>
                  <a:schemeClr val="bg1"/>
                </a:solidFill>
              </a:rPr>
              <a:t>P&amp;L – R</a:t>
            </a:r>
            <a:r>
              <a:rPr lang="en-GB" sz="900">
                <a:solidFill>
                  <a:schemeClr val="bg1"/>
                </a:solidFill>
              </a:rPr>
              <a:t>e</a:t>
            </a:r>
            <a:r>
              <a:rPr lang="en-AT" sz="900">
                <a:solidFill>
                  <a:schemeClr val="bg1"/>
                </a:solidFill>
              </a:rPr>
              <a:t>venue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394DCC8-4BC2-0F89-64DD-EC42A6091C5A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3338513" y="3327400"/>
            <a:ext cx="142875" cy="106363"/>
          </a:xfrm>
          <a:prstGeom prst="rect">
            <a:avLst/>
          </a:prstGeom>
          <a:solidFill>
            <a:srgbClr val="DFE5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B7FE09-45E3-CAD8-E32F-61758EB2B10E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3338513" y="3500438"/>
            <a:ext cx="142875" cy="106362"/>
          </a:xfrm>
          <a:prstGeom prst="rect">
            <a:avLst/>
          </a:prstGeom>
          <a:solidFill>
            <a:srgbClr val="C3CFE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B625750-4961-84C6-823C-BBEA68CC9CE9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338513" y="3673475"/>
            <a:ext cx="142875" cy="106363"/>
          </a:xfrm>
          <a:prstGeom prst="rect">
            <a:avLst/>
          </a:prstGeom>
          <a:solidFill>
            <a:srgbClr val="9DB1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41E11D9-EA3E-5D9C-6E1A-5DC0930EA0E5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532188" y="3322638"/>
            <a:ext cx="42545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F37A6031-3DA7-4F16-8634-D3D368BCA3AC}" type="datetime'''''''''''''Re''ven''''''ue''''''''''''''''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Revenue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0974D9D-13A1-EC89-02EE-CECA349DF9E4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3532188" y="3495675"/>
            <a:ext cx="300038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24750EF0-5567-4A38-A844-B24335FC07C9}" type="datetime'''''''''''''C''''''''''''''''''''''''''''''OGS''''''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COGS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D15CD91-125C-A4EE-B445-9F1A7A4A79D0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3532188" y="3668713"/>
            <a:ext cx="5889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127EF75-0105-4D6B-B358-CD1183725F65}" type="datetime'''Gr''''''''o''s''s'''''''' ''''''''''''''''''P''''ro''fit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Gross Profit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D15E6AF-419F-181A-A335-6DCE5678CBBE}"/>
              </a:ext>
            </a:extLst>
          </p:cNvPr>
          <p:cNvSpPr/>
          <p:nvPr/>
        </p:nvSpPr>
        <p:spPr>
          <a:xfrm>
            <a:off x="4441118" y="982717"/>
            <a:ext cx="2582428" cy="204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EC104E0-5ADA-A309-414A-7714D1E82683}"/>
              </a:ext>
            </a:extLst>
          </p:cNvPr>
          <p:cNvSpPr txBox="1"/>
          <p:nvPr/>
        </p:nvSpPr>
        <p:spPr>
          <a:xfrm>
            <a:off x="5391449" y="991896"/>
            <a:ext cx="922338" cy="23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 dirty="0">
                <a:solidFill>
                  <a:schemeClr val="bg1"/>
                </a:solidFill>
              </a:rPr>
              <a:t>KPIs - Ratios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AF96633-0349-33EC-DED7-85A47D363EB6}"/>
              </a:ext>
            </a:extLst>
          </p:cNvPr>
          <p:cNvGraphicFramePr/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615175355"/>
              </p:ext>
            </p:extLst>
          </p:nvPr>
        </p:nvGraphicFramePr>
        <p:xfrm>
          <a:off x="4359275" y="1460500"/>
          <a:ext cx="2759075" cy="3265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1"/>
          </a:graphicData>
        </a:graphic>
      </p:graphicFrame>
      <p:sp>
        <p:nvSpPr>
          <p:cNvPr id="305" name="Rectangle 304">
            <a:extLst>
              <a:ext uri="{FF2B5EF4-FFF2-40B4-BE49-F238E27FC236}">
                <a16:creationId xmlns:a16="http://schemas.microsoft.com/office/drawing/2014/main" id="{A580AAF9-5234-9E4F-9523-134193FEFCDD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6162675" y="4676775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D6D3291-9D98-4CC2-8CB7-569A2298A847}" type="datetime'C''''''''''l''''''''us''''''''''''''''''''''te''''''''r'' 2''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2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4292FA2D-7BFF-D90C-8D14-608A1B600B42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4632325" y="2195513"/>
            <a:ext cx="23336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A4FE952-7A90-4212-BB04-8EBCA7FA54F6}" type="datetime'2''''''''''''''''9''''''''''''''''''''''''''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7446443C-6E5E-D636-C3E2-BA02621FCAC8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4973638" y="3162300"/>
            <a:ext cx="23336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F40FB5B-E833-4BCA-92FD-1F3B07F02C89}" type="datetime'''1''''''''''''''''''''''''7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14716C8C-2521-77A4-DE93-F7D1FE13D7C1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4865688" y="4676775"/>
            <a:ext cx="4492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A05932D-72F1-466F-88EC-62138E54CD71}" type="datetime'''''Clu''''st''''''''e''''''''''r'''''' ''''''1'">
              <a:rPr lang="en-GB" altLang="en-US" sz="800" b="1" kern="12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Cluster 1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D42A149-F887-BB23-9072-38996ED71252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5929313" y="1408113"/>
            <a:ext cx="23336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58D29F0-E644-44EF-B92F-5494CC2B3264}" type="datetime'''''''''''''''''''''''''''''''''''''''3''9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A0E161F0-4469-FE18-1349-77934946F9AC}"/>
              </a:ext>
            </a:extLst>
          </p:cNvPr>
          <p:cNvSpPr/>
          <p:nvPr>
            <p:custDataLst>
              <p:tags r:id="rId26"/>
            </p:custDataLst>
          </p:nvPr>
        </p:nvSpPr>
        <p:spPr bwMode="gray">
          <a:xfrm>
            <a:off x="6270625" y="3363913"/>
            <a:ext cx="23336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3F94943-2041-4D01-B637-0B15EEFA6248}" type="datetime'''''''''''''1''''''''''''''''''''''''''4''''''''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A5D97180-E470-DFE9-7772-77250E63E9ED}"/>
              </a:ext>
            </a:extLst>
          </p:cNvPr>
          <p:cNvSpPr/>
          <p:nvPr>
            <p:custDataLst>
              <p:tags r:id="rId27"/>
            </p:custDataLst>
          </p:nvPr>
        </p:nvSpPr>
        <p:spPr bwMode="gray">
          <a:xfrm>
            <a:off x="6640513" y="4062413"/>
            <a:ext cx="17621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E6FE7AB-7F27-4712-A1AE-A2EBAB2529E9}" type="datetime'''6''''''''''''''''''''''''''''''''''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E1925B2F-05CA-F9ED-DF14-3976340C4BB5}"/>
              </a:ext>
            </a:extLst>
          </p:cNvPr>
          <p:cNvSpPr/>
          <p:nvPr>
            <p:custDataLst>
              <p:tags r:id="rId28"/>
            </p:custDataLst>
          </p:nvPr>
        </p:nvSpPr>
        <p:spPr bwMode="gray">
          <a:xfrm>
            <a:off x="5343525" y="4219575"/>
            <a:ext cx="176213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57C69A6-60DF-4A90-AA79-BAB419E42B63}" type="datetime'''''''''''''''''''''''''4'">
              <a:rPr lang="en-GB" altLang="en-US" sz="800" b="1" kern="12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en-GB" altLang="en-US" sz="800" b="1" kern="1200">
                <a:solidFill>
                  <a:schemeClr val="tx1"/>
                </a:solidFill>
                <a:effectLst/>
              </a:rPr>
              <a:t>%</a:t>
            </a:r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8B7BC49C-3AD7-A457-69E1-66053CBB4127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4483100" y="1311275"/>
            <a:ext cx="142875" cy="106363"/>
          </a:xfrm>
          <a:prstGeom prst="rect">
            <a:avLst/>
          </a:prstGeom>
          <a:solidFill>
            <a:srgbClr val="DFE5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CF6A75EB-945D-6E0E-047F-46EB741DD9C5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4483100" y="1484313"/>
            <a:ext cx="142875" cy="106363"/>
          </a:xfrm>
          <a:prstGeom prst="rect">
            <a:avLst/>
          </a:prstGeom>
          <a:solidFill>
            <a:srgbClr val="C3CFE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EE158F5B-74D7-4299-5369-ACDA153AF217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4483100" y="1657350"/>
            <a:ext cx="142875" cy="106363"/>
          </a:xfrm>
          <a:prstGeom prst="rect">
            <a:avLst/>
          </a:prstGeom>
          <a:solidFill>
            <a:srgbClr val="9DB1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3DB5069-AEAD-1964-02DB-1333A93ACA36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4676775" y="1306513"/>
            <a:ext cx="657225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96B01462-6BA4-4AB9-B7F6-8C3CAEAD2414}" type="datetime'''''G''''''''''''r''''''''o''s''''s ''Mar''''g''''''in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Gross Margin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625711D-F0B9-66FC-0D66-B7F6E61DF504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4676775" y="1479550"/>
            <a:ext cx="2032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CE272875-0C5B-4E58-A0F3-555C3FD6A413}" type="datetime'''''''''''''''''''''''R''o''''''E''''''''''''''''''''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RoE</a:t>
            </a:fld>
            <a:endParaRPr lang="en-GB" sz="800" b="1" kern="12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EE0EFF3D-1CEF-5C85-7762-6531BE1EDBEF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4676775" y="1652588"/>
            <a:ext cx="2079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6DABC2B8-1B8F-4AFC-9465-C42BA46179D5}" type="datetime'''''''''''''''''''R''''''''oA'''''">
              <a:rPr lang="en-GB" altLang="en-US" sz="8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RoA</a:t>
            </a:fld>
            <a:endParaRPr lang="en-GB" sz="800" b="1" kern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7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198A0B-5526-741E-64F7-3E20BA73AD79}"/>
              </a:ext>
            </a:extLst>
          </p:cNvPr>
          <p:cNvSpPr/>
          <p:nvPr/>
        </p:nvSpPr>
        <p:spPr>
          <a:xfrm>
            <a:off x="431084" y="1014151"/>
            <a:ext cx="3494606" cy="37508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BEBC619-FAEE-4188-202E-ECBDBDF61DAF}"/>
              </a:ext>
            </a:extLst>
          </p:cNvPr>
          <p:cNvSpPr/>
          <p:nvPr/>
        </p:nvSpPr>
        <p:spPr>
          <a:xfrm>
            <a:off x="4117808" y="1014150"/>
            <a:ext cx="4613562" cy="37508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0EC8A-1C37-5C89-A0EE-CD757A101115}"/>
              </a:ext>
            </a:extLst>
          </p:cNvPr>
          <p:cNvSpPr txBox="1"/>
          <p:nvPr/>
        </p:nvSpPr>
        <p:spPr>
          <a:xfrm>
            <a:off x="623202" y="1323289"/>
            <a:ext cx="3383535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0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Objective: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Conduct in-depth network analysis using provided data.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Derive, visualize, and explain relations between companies and entities in the network.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 future developments based on observable trends.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0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Set: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Public companies and other entities as network nodes.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Attributes include financial data, company metadata, etc.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D66BF-9140-6CCC-0426-515FA6BE87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8962" y="4663217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5</a:t>
            </a:fld>
            <a:endParaRPr lang="en"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23417-F16F-2733-EF28-8B27C6E17F30}"/>
              </a:ext>
            </a:extLst>
          </p:cNvPr>
          <p:cNvSpPr txBox="1"/>
          <p:nvPr/>
        </p:nvSpPr>
        <p:spPr>
          <a:xfrm>
            <a:off x="4335955" y="1323289"/>
            <a:ext cx="4284054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Network Analysis: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Understand interrelations and dynamics as a graph or network.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Evaluate importance of entities based on connections and properties.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0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Comparative Analysis: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Compare clusters based on financial performance, ESG scores, etc.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 key players impacting company success.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0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Predictive Modelling: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 future financial performance and potential company connections.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3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Forecast industry integrations and shifts in company alignments.</a:t>
            </a:r>
          </a:p>
          <a:p>
            <a:endParaRPr lang="en-AT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0E3128-BC25-7685-28AA-0351242D1510}"/>
              </a:ext>
            </a:extLst>
          </p:cNvPr>
          <p:cNvSpPr txBox="1">
            <a:spLocks/>
          </p:cNvSpPr>
          <p:nvPr/>
        </p:nvSpPr>
        <p:spPr>
          <a:xfrm>
            <a:off x="6658895" y="189877"/>
            <a:ext cx="2173406" cy="456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Project </a:t>
            </a:r>
            <a:r>
              <a:rPr lang="de-AT" err="1">
                <a:solidFill>
                  <a:schemeClr val="accent1">
                    <a:lumMod val="50000"/>
                  </a:schemeClr>
                </a:solidFill>
              </a:rPr>
              <a:t>Scope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5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49A0269-4C9E-03FB-049B-1C27CBDD76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40952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49A0269-4C9E-03FB-049B-1C27CBDD7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F4F8F86-D416-ADA6-FB2D-F7DFEA3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9" y="189877"/>
            <a:ext cx="2082126" cy="456861"/>
          </a:xfrm>
        </p:spPr>
        <p:txBody>
          <a:bodyPr vert="horz"/>
          <a:lstStyle/>
          <a:p>
            <a:r>
              <a:rPr lang="en-AT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8B3A5-E1D1-8D19-7E2E-313FB1D23B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" sz="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DE9A73-8D22-231C-7D52-25E4E958D607}"/>
              </a:ext>
            </a:extLst>
          </p:cNvPr>
          <p:cNvSpPr/>
          <p:nvPr/>
        </p:nvSpPr>
        <p:spPr>
          <a:xfrm>
            <a:off x="1004362" y="1128372"/>
            <a:ext cx="1558977" cy="1432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697042A-CBBD-50CE-9BF1-E3AA6F72FBC3}"/>
              </a:ext>
            </a:extLst>
          </p:cNvPr>
          <p:cNvSpPr/>
          <p:nvPr/>
        </p:nvSpPr>
        <p:spPr>
          <a:xfrm>
            <a:off x="3655521" y="1128372"/>
            <a:ext cx="1558977" cy="1432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9A74CF-510D-E436-DF28-6137801A523F}"/>
              </a:ext>
            </a:extLst>
          </p:cNvPr>
          <p:cNvSpPr/>
          <p:nvPr/>
        </p:nvSpPr>
        <p:spPr>
          <a:xfrm>
            <a:off x="6481688" y="1184516"/>
            <a:ext cx="1558977" cy="1432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2B77E0-6A3F-EB0B-9FA5-1187104E57B7}"/>
              </a:ext>
            </a:extLst>
          </p:cNvPr>
          <p:cNvSpPr/>
          <p:nvPr/>
        </p:nvSpPr>
        <p:spPr>
          <a:xfrm>
            <a:off x="1042181" y="3092515"/>
            <a:ext cx="1558977" cy="1432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2B8E96-823C-2F54-F289-BD90EBF9E7B6}"/>
              </a:ext>
            </a:extLst>
          </p:cNvPr>
          <p:cNvSpPr/>
          <p:nvPr/>
        </p:nvSpPr>
        <p:spPr>
          <a:xfrm>
            <a:off x="3658824" y="3092515"/>
            <a:ext cx="1558977" cy="1432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C542DC9-CA31-69A5-6201-B83B74F980EF}"/>
              </a:ext>
            </a:extLst>
          </p:cNvPr>
          <p:cNvSpPr/>
          <p:nvPr/>
        </p:nvSpPr>
        <p:spPr>
          <a:xfrm>
            <a:off x="6481688" y="3092515"/>
            <a:ext cx="1558977" cy="1432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4918B8-E46B-42FE-2172-F6EEAB2F1326}"/>
              </a:ext>
            </a:extLst>
          </p:cNvPr>
          <p:cNvSpPr/>
          <p:nvPr/>
        </p:nvSpPr>
        <p:spPr>
          <a:xfrm>
            <a:off x="829354" y="100083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803D12-4781-3F11-61B3-BB2F17A084A8}"/>
              </a:ext>
            </a:extLst>
          </p:cNvPr>
          <p:cNvSpPr/>
          <p:nvPr/>
        </p:nvSpPr>
        <p:spPr>
          <a:xfrm>
            <a:off x="3490510" y="100083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4A621AA-BCB1-DC72-4A58-C4B0A150C1EC}"/>
              </a:ext>
            </a:extLst>
          </p:cNvPr>
          <p:cNvSpPr/>
          <p:nvPr/>
        </p:nvSpPr>
        <p:spPr>
          <a:xfrm>
            <a:off x="6306680" y="100451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0D9C96-AB88-54EF-380B-3265DFDD0A74}"/>
              </a:ext>
            </a:extLst>
          </p:cNvPr>
          <p:cNvSpPr/>
          <p:nvPr/>
        </p:nvSpPr>
        <p:spPr>
          <a:xfrm>
            <a:off x="862181" y="291251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5BC194-1985-7492-3B92-8F0549EC7AC2}"/>
              </a:ext>
            </a:extLst>
          </p:cNvPr>
          <p:cNvSpPr/>
          <p:nvPr/>
        </p:nvSpPr>
        <p:spPr>
          <a:xfrm>
            <a:off x="3493814" y="291251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7A93C6-D157-E03E-B290-0F76D04DD1FF}"/>
              </a:ext>
            </a:extLst>
          </p:cNvPr>
          <p:cNvSpPr/>
          <p:nvPr/>
        </p:nvSpPr>
        <p:spPr>
          <a:xfrm>
            <a:off x="6345111" y="299618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2E0AFF-00CC-EDF4-25B7-F493026046CF}"/>
              </a:ext>
            </a:extLst>
          </p:cNvPr>
          <p:cNvSpPr txBox="1"/>
          <p:nvPr/>
        </p:nvSpPr>
        <p:spPr>
          <a:xfrm>
            <a:off x="1081765" y="1286845"/>
            <a:ext cx="14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en-GB" sz="900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Network Visualization and Understanding </a:t>
            </a:r>
          </a:p>
          <a:p>
            <a:pPr rtl="0" fontAlgn="base"/>
            <a:endParaRPr lang="en-GB" sz="7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Map out company-entity interconnections.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Spotlight central players and future links.</a:t>
            </a:r>
          </a:p>
          <a:p>
            <a:pPr rtl="0" fontAlgn="base"/>
            <a:endParaRPr lang="en-GB" sz="500" b="1" i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Graphic 34" descr="Network outline">
            <a:extLst>
              <a:ext uri="{FF2B5EF4-FFF2-40B4-BE49-F238E27FC236}">
                <a16:creationId xmlns:a16="http://schemas.microsoft.com/office/drawing/2014/main" id="{CD559622-8873-9785-1559-88D1789E6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630" y="1024141"/>
            <a:ext cx="288000" cy="28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B07ABA-3EF2-9B2D-178C-7FE9C9FBDC87}"/>
              </a:ext>
            </a:extLst>
          </p:cNvPr>
          <p:cNvSpPr txBox="1"/>
          <p:nvPr/>
        </p:nvSpPr>
        <p:spPr>
          <a:xfrm>
            <a:off x="3720475" y="1315870"/>
            <a:ext cx="159574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Predictive Analysis Focus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 future company connections.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Anticipate emerging risk factors.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BB312F-A580-8A05-79FA-D1063DC0D30A}"/>
              </a:ext>
            </a:extLst>
          </p:cNvPr>
          <p:cNvSpPr txBox="1"/>
          <p:nvPr/>
        </p:nvSpPr>
        <p:spPr>
          <a:xfrm>
            <a:off x="6568690" y="1349491"/>
            <a:ext cx="144472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Stakeholder Collaboration</a:t>
            </a:r>
          </a:p>
          <a:p>
            <a:pPr algn="l"/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Align with BDO coaches for expert guidance.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Update </a:t>
            </a:r>
            <a:r>
              <a:rPr lang="en-GB" sz="8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</a:t>
            </a: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Hochreiter</a:t>
            </a: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regularly on progress.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2284B0-1C3E-01E6-237D-5CFD6956ACF2}"/>
              </a:ext>
            </a:extLst>
          </p:cNvPr>
          <p:cNvSpPr txBox="1"/>
          <p:nvPr/>
        </p:nvSpPr>
        <p:spPr>
          <a:xfrm>
            <a:off x="3815060" y="3226506"/>
            <a:ext cx="13114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Final Presentation and Report</a:t>
            </a:r>
          </a:p>
          <a:p>
            <a:pPr algn="l"/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Consolidate analyses into a final report.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Present findings to BDO and stakeholders.</a:t>
            </a:r>
          </a:p>
          <a:p>
            <a:pPr algn="l"/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416874-8D7F-585F-54A1-26DB63057159}"/>
              </a:ext>
            </a:extLst>
          </p:cNvPr>
          <p:cNvSpPr txBox="1"/>
          <p:nvPr/>
        </p:nvSpPr>
        <p:spPr>
          <a:xfrm>
            <a:off x="1156370" y="3254246"/>
            <a:ext cx="135279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Feedback and Iteration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Refine work based on stakeholder feedback.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Aim for precision in final deliverables.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BFB9A7-6257-1279-68DB-726D34E06346}"/>
              </a:ext>
            </a:extLst>
          </p:cNvPr>
          <p:cNvSpPr txBox="1"/>
          <p:nvPr/>
        </p:nvSpPr>
        <p:spPr>
          <a:xfrm>
            <a:off x="6603622" y="3226250"/>
            <a:ext cx="1437043" cy="1092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sz="9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Success Criteria</a:t>
            </a:r>
          </a:p>
          <a:p>
            <a:pPr algn="l"/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800">
                <a:latin typeface="Calibri" panose="020F0502020204030204" pitchFamily="34" charset="0"/>
                <a:cs typeface="Calibri" panose="020F0502020204030204" pitchFamily="34" charset="0"/>
              </a:rPr>
              <a:t>Visualize network and key players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800">
                <a:latin typeface="Calibri" panose="020F0502020204030204" pitchFamily="34" charset="0"/>
                <a:cs typeface="Calibri" panose="020F0502020204030204" pitchFamily="34" charset="0"/>
              </a:rPr>
              <a:t>Predict future risk and connections</a:t>
            </a:r>
            <a:endParaRPr lang="en-GB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800" err="1">
                <a:latin typeface="Calibri"/>
                <a:cs typeface="Calibri"/>
              </a:rPr>
              <a:t>Fulfill</a:t>
            </a:r>
            <a:r>
              <a:rPr lang="en-GB" sz="800">
                <a:latin typeface="Calibri"/>
                <a:cs typeface="Calibri"/>
              </a:rPr>
              <a:t> BDO’s project criteria</a:t>
            </a:r>
            <a:endParaRPr lang="en-GB" sz="800" b="0" i="0">
              <a:effectLst/>
              <a:latin typeface="Calibri"/>
              <a:cs typeface="Calibri"/>
            </a:endParaRPr>
          </a:p>
        </p:txBody>
      </p:sp>
      <p:pic>
        <p:nvPicPr>
          <p:cNvPr id="50" name="Graphic 49" descr="Scatterplot with solid fill">
            <a:extLst>
              <a:ext uri="{FF2B5EF4-FFF2-40B4-BE49-F238E27FC236}">
                <a16:creationId xmlns:a16="http://schemas.microsoft.com/office/drawing/2014/main" id="{69C83D36-D592-D1A8-CBFD-D6DF673B88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31510" y="1026767"/>
            <a:ext cx="288000" cy="288000"/>
          </a:xfrm>
          <a:prstGeom prst="rect">
            <a:avLst/>
          </a:prstGeom>
        </p:spPr>
      </p:pic>
      <p:pic>
        <p:nvPicPr>
          <p:cNvPr id="57" name="Graphic 56" descr="Group brainstorm outline">
            <a:extLst>
              <a:ext uri="{FF2B5EF4-FFF2-40B4-BE49-F238E27FC236}">
                <a16:creationId xmlns:a16="http://schemas.microsoft.com/office/drawing/2014/main" id="{DCCCA1EE-F575-6602-B50E-4A56205806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8181" y="2948515"/>
            <a:ext cx="288000" cy="288000"/>
          </a:xfrm>
          <a:prstGeom prst="rect">
            <a:avLst/>
          </a:prstGeom>
        </p:spPr>
      </p:pic>
      <p:pic>
        <p:nvPicPr>
          <p:cNvPr id="59" name="Graphic 58" descr="Teacher outline">
            <a:extLst>
              <a:ext uri="{FF2B5EF4-FFF2-40B4-BE49-F238E27FC236}">
                <a16:creationId xmlns:a16="http://schemas.microsoft.com/office/drawing/2014/main" id="{AA87DE86-D8B3-C588-F065-30DC93AE92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0149" y="2938250"/>
            <a:ext cx="288000" cy="288000"/>
          </a:xfrm>
          <a:prstGeom prst="rect">
            <a:avLst/>
          </a:prstGeom>
        </p:spPr>
      </p:pic>
      <p:pic>
        <p:nvPicPr>
          <p:cNvPr id="61" name="Graphic 60" descr="Exponential Graph outline">
            <a:extLst>
              <a:ext uri="{FF2B5EF4-FFF2-40B4-BE49-F238E27FC236}">
                <a16:creationId xmlns:a16="http://schemas.microsoft.com/office/drawing/2014/main" id="{5F8853E3-68BA-7171-7BB6-3AA2A98F6C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90407" y="3028819"/>
            <a:ext cx="288000" cy="288000"/>
          </a:xfrm>
          <a:prstGeom prst="rect">
            <a:avLst/>
          </a:prstGeom>
        </p:spPr>
      </p:pic>
      <p:pic>
        <p:nvPicPr>
          <p:cNvPr id="3" name="Graphic 54" descr="Remote work with solid fill">
            <a:extLst>
              <a:ext uri="{FF2B5EF4-FFF2-40B4-BE49-F238E27FC236}">
                <a16:creationId xmlns:a16="http://schemas.microsoft.com/office/drawing/2014/main" id="{493DF0C8-13AA-353B-57EF-E76D66B16F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2680" y="1048267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3A534A9-6C26-41E3-E80F-1D35D80D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CC6C823-25C9-A0AE-D781-A2E5F48242CE}"/>
              </a:ext>
            </a:extLst>
          </p:cNvPr>
          <p:cNvSpPr txBox="1"/>
          <p:nvPr/>
        </p:nvSpPr>
        <p:spPr>
          <a:xfrm>
            <a:off x="306985" y="1637029"/>
            <a:ext cx="4260302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 sz="1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BB3F0CD-341F-CEF2-1BAC-DC43EEEA922D}"/>
              </a:ext>
            </a:extLst>
          </p:cNvPr>
          <p:cNvSpPr txBox="1"/>
          <p:nvPr/>
        </p:nvSpPr>
        <p:spPr>
          <a:xfrm>
            <a:off x="311699" y="518946"/>
            <a:ext cx="3026814" cy="67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472B-B9E0-F202-FD99-BBBFAB0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mtClean="0"/>
              <a:t>7</a:t>
            </a:fld>
            <a:endParaRPr lang="de-AT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B06578-CFE9-F90E-D87D-EF24339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9" y="582766"/>
            <a:ext cx="1345651" cy="5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DC88A74-9357-483D-E0FA-D8DC924D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1" y="609765"/>
            <a:ext cx="98854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80EBF8-D146-760D-7024-C4E1F9488CA3}"/>
              </a:ext>
            </a:extLst>
          </p:cNvPr>
          <p:cNvSpPr txBox="1"/>
          <p:nvPr/>
        </p:nvSpPr>
        <p:spPr>
          <a:xfrm>
            <a:off x="576070" y="1847327"/>
            <a:ext cx="392930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Project Overview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Data, Data Processing and NLP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Network Analysis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Link Prediction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745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36B5E93-B623-B3D8-0E72-D330D5EDE0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137822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36B5E93-B623-B3D8-0E72-D330D5EDE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0258C0E-9594-C3B2-C404-8397AAD52F68}"/>
              </a:ext>
            </a:extLst>
          </p:cNvPr>
          <p:cNvSpPr/>
          <p:nvPr/>
        </p:nvSpPr>
        <p:spPr>
          <a:xfrm>
            <a:off x="311699" y="1103220"/>
            <a:ext cx="4066310" cy="346248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F8F86-D416-ADA6-FB2D-F7DFEA3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973" y="189877"/>
            <a:ext cx="1010328" cy="456861"/>
          </a:xfrm>
        </p:spPr>
        <p:txBody>
          <a:bodyPr vert="horz"/>
          <a:lstStyle/>
          <a:p>
            <a:r>
              <a:rPr lang="en-AT">
                <a:solidFill>
                  <a:schemeClr val="accent1">
                    <a:lumMod val="50000"/>
                  </a:schemeClr>
                </a:solidFill>
              </a:rPr>
              <a:t>Data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D5798-D330-D111-C5E8-CAEE0C52B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8</a:t>
            </a:fld>
            <a:endParaRPr lang="en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21E8A-E18F-C5C5-EA3D-463236B49553}"/>
              </a:ext>
            </a:extLst>
          </p:cNvPr>
          <p:cNvSpPr txBox="1"/>
          <p:nvPr/>
        </p:nvSpPr>
        <p:spPr>
          <a:xfrm>
            <a:off x="546403" y="1200731"/>
            <a:ext cx="3881375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JSON Files: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Companies and their interactions with various entities (other companies, locations, persons, …).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From Annual Reports.</a:t>
            </a:r>
            <a:endParaRPr lang="en-GB" sz="12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for years </a:t>
            </a:r>
            <a:r>
              <a:rPr lang="en-GB" sz="12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2011, 2013, 2016, 2022</a:t>
            </a:r>
            <a:r>
              <a:rPr lang="en-GB" sz="12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endParaRPr lang="en-GB" sz="105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b="1">
                <a:latin typeface="Calibri" panose="020F0502020204030204" pitchFamily="34" charset="0"/>
                <a:cs typeface="Calibri" panose="020F0502020204030204" pitchFamily="34" charset="0"/>
              </a:rPr>
              <a:t>4 Excel Sheets with financial data: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Total Revenue, Cost of Revenue, Net Income, Net Debt, Total Assets, Total Liabilities,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Data for years </a:t>
            </a: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2011, 2013, 2016, 2022</a:t>
            </a: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endParaRPr lang="en-GB" sz="105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 Excel Sheet with </a:t>
            </a:r>
            <a:r>
              <a:rPr lang="en-GB" b="1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labeled</a:t>
            </a:r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data: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Public data on Stock 600 companies.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Attributes: Name, ISIN, Location, Primary Industry, Exchange, Employee Count, CEO, CFO, Rating, Suppliers, Customers, Board Members.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Data for year </a:t>
            </a: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  <a:endParaRPr lang="en-GB" sz="1200" b="1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2FECF5-B754-210C-ECB3-9013B80FBA26}"/>
              </a:ext>
            </a:extLst>
          </p:cNvPr>
          <p:cNvSpPr/>
          <p:nvPr/>
        </p:nvSpPr>
        <p:spPr>
          <a:xfrm>
            <a:off x="4716223" y="1103220"/>
            <a:ext cx="4108896" cy="3462486"/>
          </a:xfrm>
          <a:prstGeom prst="roundRect">
            <a:avLst/>
          </a:prstGeom>
          <a:blipFill dpi="0" rotWithShape="1">
            <a:blip r:embed="rId7"/>
            <a:srcRect/>
            <a:stretch>
              <a:fillRect l="-11000" t="-9000" r="-14000" b="-1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7877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54162BA-3591-CC88-B33D-27B09E8596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89133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4162BA-3591-CC88-B33D-27B09E8596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186467E2-50A7-BE7C-F0C1-1387507B3938}"/>
              </a:ext>
            </a:extLst>
          </p:cNvPr>
          <p:cNvSpPr/>
          <p:nvPr/>
        </p:nvSpPr>
        <p:spPr>
          <a:xfrm>
            <a:off x="4680979" y="1109698"/>
            <a:ext cx="4151322" cy="16696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76225FF2-C5C4-1DDC-F098-27F32DE645A8}"/>
              </a:ext>
            </a:extLst>
          </p:cNvPr>
          <p:cNvSpPr/>
          <p:nvPr/>
        </p:nvSpPr>
        <p:spPr>
          <a:xfrm>
            <a:off x="311699" y="1099514"/>
            <a:ext cx="4066310" cy="36343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F8F86-D416-ADA6-FB2D-F7DFEA3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10" y="189877"/>
            <a:ext cx="4454292" cy="456861"/>
          </a:xfrm>
        </p:spPr>
        <p:txBody>
          <a:bodyPr vert="horz"/>
          <a:lstStyle/>
          <a:p>
            <a:pPr algn="r"/>
            <a:r>
              <a:rPr lang="en-AT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de-AT">
                <a:solidFill>
                  <a:schemeClr val="accent1">
                    <a:lumMod val="50000"/>
                  </a:schemeClr>
                </a:solidFill>
              </a:rPr>
              <a:t> Processing and NLP</a:t>
            </a:r>
            <a:endParaRPr lang="en-AT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D2650B7-F184-FB45-4C8F-16C242B1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262117"/>
            <a:ext cx="797573" cy="3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D5798-D330-D111-C5E8-CAEE0C52B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smtClean="0"/>
              <a:t>9</a:t>
            </a:fld>
            <a:endParaRPr lang="en" sz="80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B644BBF-F2B8-3518-640D-3A5F5375F75D}"/>
              </a:ext>
            </a:extLst>
          </p:cNvPr>
          <p:cNvSpPr txBox="1"/>
          <p:nvPr/>
        </p:nvSpPr>
        <p:spPr>
          <a:xfrm>
            <a:off x="690625" y="1228078"/>
            <a:ext cx="3881375" cy="347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>
                <a:latin typeface="Calibri" panose="020F0502020204030204" pitchFamily="34" charset="0"/>
                <a:cs typeface="Calibri" panose="020F0502020204030204" pitchFamily="34" charset="0"/>
              </a:rPr>
              <a:t>Assigning the attributes to categories</a:t>
            </a:r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English TRF model from </a:t>
            </a: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Spacy</a:t>
            </a: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105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Named Entity Recognition (NER)</a:t>
            </a:r>
          </a:p>
          <a:p>
            <a:pPr lvl="2"/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            - ORG, PERSON, GPE, PRODUCT, …</a:t>
            </a:r>
          </a:p>
          <a:p>
            <a:pPr lvl="2"/>
            <a:endParaRPr lang="en-GB" sz="105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Country-Converter (COCO)</a:t>
            </a: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en-GB" sz="12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GB" sz="105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Standardizing country names</a:t>
            </a:r>
          </a:p>
          <a:p>
            <a:pPr lvl="2"/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            - Handle ambiguous country names</a:t>
            </a:r>
          </a:p>
          <a:p>
            <a:pPr lvl="2"/>
            <a:endParaRPr lang="en-GB" sz="105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Lists of first and last names </a:t>
            </a: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1200" err="1">
                <a:latin typeface="Calibri" panose="020F0502020204030204" pitchFamily="34" charset="0"/>
                <a:cs typeface="Calibri" panose="020F0502020204030204" pitchFamily="34" charset="0"/>
              </a:rPr>
              <a:t>data.europa.eu</a:t>
            </a: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- Combination of first and last name</a:t>
            </a:r>
          </a:p>
          <a:p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            - Improve the labelling of persons</a:t>
            </a:r>
          </a:p>
          <a:p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List of cities:</a:t>
            </a:r>
          </a:p>
          <a:p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            - Improve the labelling of cities</a:t>
            </a:r>
          </a:p>
          <a:p>
            <a:endParaRPr lang="en-GB" sz="105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Company endings:</a:t>
            </a:r>
          </a:p>
          <a:p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GB" sz="1050" err="1">
                <a:latin typeface="Calibri" panose="020F0502020204030204" pitchFamily="34" charset="0"/>
                <a:cs typeface="Calibri" panose="020F0502020204030204" pitchFamily="34" charset="0"/>
              </a:rPr>
              <a:t>gmbh</a:t>
            </a:r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, ag, group, ltd, </a:t>
            </a:r>
            <a:r>
              <a:rPr lang="en-GB" sz="105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, limited</a:t>
            </a:r>
          </a:p>
          <a:p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            - Improve the labelling of organisations</a:t>
            </a:r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95D8997-2D60-7FC6-6A91-4A061B385BCA}"/>
              </a:ext>
            </a:extLst>
          </p:cNvPr>
          <p:cNvSpPr txBox="1"/>
          <p:nvPr/>
        </p:nvSpPr>
        <p:spPr>
          <a:xfrm>
            <a:off x="4950926" y="1196826"/>
            <a:ext cx="3881375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>
                <a:latin typeface="Calibri" panose="020F0502020204030204" pitchFamily="34" charset="0"/>
                <a:cs typeface="Calibri" panose="020F0502020204030204" pitchFamily="34" charset="0"/>
              </a:rPr>
              <a:t>Other data processing tasks</a:t>
            </a:r>
            <a:r>
              <a:rPr lang="en-GB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2023 CIQ </a:t>
            </a: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data to the network files:</a:t>
            </a:r>
          </a:p>
          <a:p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                - </a:t>
            </a:r>
            <a:r>
              <a:rPr lang="en-GB" sz="1050" err="1">
                <a:latin typeface="Calibri" panose="020F0502020204030204" pitchFamily="34" charset="0"/>
                <a:cs typeface="Calibri" panose="020F0502020204030204" pitchFamily="34" charset="0"/>
              </a:rPr>
              <a:t>home_country</a:t>
            </a:r>
            <a:endParaRPr lang="en-GB" sz="105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                - </a:t>
            </a:r>
            <a:r>
              <a:rPr lang="en-GB" sz="1050" err="1">
                <a:latin typeface="Calibri" panose="020F0502020204030204" pitchFamily="34" charset="0"/>
                <a:cs typeface="Calibri" panose="020F0502020204030204" pitchFamily="34" charset="0"/>
              </a:rPr>
              <a:t>home_city</a:t>
            </a:r>
            <a:endParaRPr lang="en-GB" sz="105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                - industry</a:t>
            </a:r>
          </a:p>
          <a:p>
            <a:r>
              <a:rPr lang="en-GB" sz="1050">
                <a:latin typeface="Calibri" panose="020F0502020204030204" pitchFamily="34" charset="0"/>
                <a:cs typeface="Calibri" panose="020F0502020204030204" pitchFamily="34" charset="0"/>
              </a:rPr>
              <a:t>                 - exchange</a:t>
            </a:r>
          </a:p>
          <a:p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financial data </a:t>
            </a: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to the network files</a:t>
            </a:r>
          </a:p>
          <a:p>
            <a:endParaRPr lang="en-GB" sz="105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6BC1D9C-06D8-BBF6-3E03-73FE9BF89D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79" t="27129" r="44083" b="51829"/>
          <a:stretch/>
        </p:blipFill>
        <p:spPr>
          <a:xfrm>
            <a:off x="4657621" y="2973585"/>
            <a:ext cx="4174680" cy="17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3A534A9-6C26-41E3-E80F-1D35D80D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CC6C823-25C9-A0AE-D781-A2E5F48242CE}"/>
              </a:ext>
            </a:extLst>
          </p:cNvPr>
          <p:cNvSpPr txBox="1"/>
          <p:nvPr/>
        </p:nvSpPr>
        <p:spPr>
          <a:xfrm>
            <a:off x="306985" y="1637029"/>
            <a:ext cx="4260302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 sz="1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BB3F0CD-341F-CEF2-1BAC-DC43EEEA922D}"/>
              </a:ext>
            </a:extLst>
          </p:cNvPr>
          <p:cNvSpPr txBox="1"/>
          <p:nvPr/>
        </p:nvSpPr>
        <p:spPr>
          <a:xfrm>
            <a:off x="311699" y="518946"/>
            <a:ext cx="3026814" cy="67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472B-B9E0-F202-FD99-BBBFAB0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 smtClean="0"/>
              <a:t>10</a:t>
            </a:fld>
            <a:endParaRPr lang="de-AT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B06578-CFE9-F90E-D87D-EF24339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9" y="582766"/>
            <a:ext cx="1345651" cy="5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DC88A74-9357-483D-E0FA-D8DC924D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1" y="609765"/>
            <a:ext cx="98854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80EBF8-D146-760D-7024-C4E1F9488CA3}"/>
              </a:ext>
            </a:extLst>
          </p:cNvPr>
          <p:cNvSpPr txBox="1"/>
          <p:nvPr/>
        </p:nvSpPr>
        <p:spPr>
          <a:xfrm>
            <a:off x="576070" y="1847327"/>
            <a:ext cx="392930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Project Overview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Data, Data Processing and NLP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Network Analysis - Companies as Nodes</a:t>
            </a:r>
          </a:p>
          <a:p>
            <a:pPr>
              <a:buSzPts val="1100"/>
            </a:pPr>
            <a:endParaRPr lang="en-GB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Link Prediction</a:t>
            </a:r>
          </a:p>
          <a:p>
            <a:pPr marL="342900" indent="-342900">
              <a:buSzPts val="1100"/>
              <a:buFont typeface="Arial" panose="020B0604020202020204" pitchFamily="34" charset="0"/>
              <a:buChar char="•"/>
            </a:pPr>
            <a:endParaRPr lang="en-GB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1067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65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4&quot;&gt;&lt;elem m_fUsage=&quot;1.45623571123482853373E+00&quot;&gt;&lt;m_msothmcolidx val=&quot;0&quot;/&gt;&lt;m_rgb r=&quot;30&quot; g=&quot;77&quot; b=&quot;1D&quot;/&gt;&lt;/elem&gt;&lt;elem m_fUsage=&quot;1.04281059609000026356E+00&quot;&gt;&lt;m_msothmcolidx val=&quot;0&quot;/&gt;&lt;m_rgb r=&quot;C3&quot; g=&quot;8D&quot; b=&quot;99&quot;/&gt;&lt;/elem&gt;&lt;elem m_fUsage=&quot;1.00000000000000000000E+00&quot;&gt;&lt;m_msothmcolidx val=&quot;0&quot;/&gt;&lt;m_rgb r=&quot;66&quot; g=&quot;77&quot; b=&quot;53&quot;/&gt;&lt;/elem&gt;&lt;elem m_fUsage=&quot;9.35722218129899419026E-01&quot;&gt;&lt;m_msothmcolidx val=&quot;0&quot;/&gt;&lt;m_rgb r=&quot;F0&quot; g=&quot;5C&quot; b=&quot;B9&quot;/&gt;&lt;/elem&gt;&lt;elem m_fUsage=&quot;8.10000000000000053291E-01&quot;&gt;&lt;m_msothmcolidx val=&quot;0&quot;/&gt;&lt;m_rgb r=&quot;EE&quot; g=&quot;77&quot; b=&quot;A0&quot;/&gt;&lt;/elem&gt;&lt;elem m_fUsage=&quot;6.56100000000000127542E-01&quot;&gt;&lt;m_msothmcolidx val=&quot;0&quot;/&gt;&lt;m_rgb r=&quot;85&quot; g=&quot;B6&quot; b=&quot;2B&quot;/&gt;&lt;/elem&gt;&lt;elem m_fUsage=&quot;5.90490000000000181402E-01&quot;&gt;&lt;m_msothmcolidx val=&quot;0&quot;/&gt;&lt;m_rgb r=&quot;37&quot; g=&quot;88&quot; b=&quot;22&quot;/&gt;&lt;/elem&gt;&lt;elem m_fUsage=&quot;5.77150544497696760260E-01&quot;&gt;&lt;m_msothmcolidx val=&quot;0&quot;/&gt;&lt;m_rgb r=&quot;C3&quot; g=&quot;4A&quot; b=&quot;95&quot;/&gt;&lt;/elem&gt;&lt;elem m_fUsage=&quot;4.78296900000000135833E-01&quot;&gt;&lt;m_msothmcolidx val=&quot;0&quot;/&gt;&lt;m_rgb r=&quot;19&quot; g=&quot;9C&quot; b=&quot;FF&quot;/&gt;&lt;/elem&gt;&lt;elem m_fUsage=&quot;4.30467210000000155556E-01&quot;&gt;&lt;m_msothmcolidx val=&quot;0&quot;/&gt;&lt;m_rgb r=&quot;FF&quot; g=&quot;62&quot; b=&quot;C5&quot;/&gt;&lt;/elem&gt;&lt;elem m_fUsage=&quot;3.87420489000000145552E-01&quot;&gt;&lt;m_msothmcolidx val=&quot;0&quot;/&gt;&lt;m_rgb r=&quot;59&quot; g=&quot;DE&quot; b=&quot;3A&quot;/&gt;&lt;/elem&gt;&lt;elem m_fUsage=&quot;3.48678440100000153201E-01&quot;&gt;&lt;m_msothmcolidx val=&quot;0&quot;/&gt;&lt;m_rgb r=&quot;C3&quot; g=&quot;69&quot; b=&quot;72&quot;/&gt;&lt;/elem&gt;&lt;elem m_fUsage=&quot;1.66771816996665767086E-01&quot;&gt;&lt;m_msothmcolidx val=&quot;0&quot;/&gt;&lt;m_rgb r=&quot;1C&quot; g=&quot;97&quot; b=&quot;F3&quot;/&gt;&lt;/elem&gt;&lt;elem m_fUsage=&quot;1.35085171767299283552E-01&quot;&gt;&lt;m_msothmcolidx val=&quot;0&quot;/&gt;&lt;m_rgb r=&quot;50&quot; g=&quot;C8&quot; b=&quot;32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tuB2rO8qfr4.I38bgbb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4O8CLamLOmli1GVVmaQS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pSlmcvGZmM_E3rDznli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XHQ8jiNibJ8HdziVdqu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5brSckzaxrmHrC2YzV_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5Vorz4UOCH5XREB_JfIg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kTI970Sr4f4EvTcTkNS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1GLUiCY6_uE6yEaznoK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2k.Xw.q2KUO7BuH1ZXKk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DluBpfYCL7Dz8nc6SX3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iAZQMK2GvmBldTrnnXS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YHxoB1CdmZZDf0dFu62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kmXzBWxggKDeREBtjk2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fUfBNysVwiwVs48yoeF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qZ6fak3r41DS9rUPSXt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6nz3kOrzUpJIZ6SInZGV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Cyy1CFH3NTU8OpwE8WO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ckZMENKP2dFtKExpU.7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NSy6nY6iEWFVRpioJ9i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p6sFnuJTnTke.w8zeV8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gB_2xQQkM8a.hHgF5Z9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JRYipGjx0z6xwqQ5ItI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JEH2vylbQWvHnWwnxp.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9JBqM_dvvU9qXQgNykF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0GOtUR4ASjjLlTxCxZJ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L4rShZxfCoIBXhda1wI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8Y.CewD6RLOlTdoNexxz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JhowH_4hEZQrbR.xeV2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8tAvtna8TLMKZ7A2OnHm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vPyFTqK.Y0g8CHs7vb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17nnOC2aOK49iuqiluQ8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mjPejf00uf23rrPcHZPM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FxQFkx9RSKhaOldv6Hf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tuB2rO8qfr4.I38bgbb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4O8CLamLOmli1GVVmaQS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pSlmcvGZmM_E3rDznli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XHQ8jiNibJ8HdziVdqu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5brSckzaxrmHrC2YzV_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5Vorz4UOCH5XREB_JfIg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kTI970Sr4f4EvTcTkNS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1GLUiCY6_uE6yEaznoK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2k.Xw.q2KUO7BuH1ZXKk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DluBpfYCL7Dz8nc6SX3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iAZQMK2GvmBldTrnnXS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YHxoB1CdmZZDf0dFu62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kmXzBWxggKDeREBtjk2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fUfBNysVwiwVs48yoeF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qZ6fak3r41DS9rUPSXt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6nz3kOrzUpJIZ6SInZGV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Cyy1CFH3NTU8OpwE8WO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ckZMENKP2dFtKExpU.7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3QQPBn3N991yNhylsOM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uWMEAaM3jk0l4aNREkbz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3p.dYDw8XuiqrgvH5vW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HKocktB.rPq1KvhlDgnD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bGvEIiD78riECA4P1Lg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0o41.zYvMZF0uKTETXT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Mo_jOVDT7jNCQdbxzahI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X9B_ByfKe9881_bQXP3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ppObQCyOlpA9lKGsZiG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wfGYLTzhtxqvOS1zFPkS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ZmsnzzjGWg0Yb1M3FNn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xk8eotwUMkMxLO55swk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Br.OPVhUu2eI08VasTq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.VDKcVzfMyMyI.WqkPKW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bGvEIiD78riECA4P1Lg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bGvEIiD78riECA4P1Lg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bGvEIiD78riECA4P1Lg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bGvEIiD78riECA4P1Lg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NSy6nY6iEWFVRpioJ9i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p6sFnuJTnTke.w8zeV8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gB_2xQQkM8a.hHgF5Z9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JRYipGjx0z6xwqQ5ItI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JEH2vylbQWvHnWwnxp.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9JBqM_dvvU9qXQgNykF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0GOtUR4ASjjLlTxCxZJ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L4rShZxfCoIBXhda1wI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8Y.CewD6RLOlTdoNexxz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JhowH_4hEZQrbR.xeV2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8tAvtna8TLMKZ7A2OnHm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vPyFTqK.Y0g8CHs7vb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17nnOC2aOK49iuqiluQ8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mjPejf00uf23rrPcHZPM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FxQFkx9RSKhaOldv6HfA"/>
</p:tagLst>
</file>

<file path=ppt/theme/theme1.xml><?xml version="1.0" encoding="utf-8"?>
<a:theme xmlns:a="http://schemas.openxmlformats.org/drawingml/2006/main" name="Data Charts Infographics by Slidesgo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1B517D1DD5834C8ADEBAC6242CDF98" ma:contentTypeVersion="12" ma:contentTypeDescription="Create a new document." ma:contentTypeScope="" ma:versionID="5fba4190d85d1f8073abdb5749e81027">
  <xsd:schema xmlns:xsd="http://www.w3.org/2001/XMLSchema" xmlns:xs="http://www.w3.org/2001/XMLSchema" xmlns:p="http://schemas.microsoft.com/office/2006/metadata/properties" xmlns:ns2="98841650-4894-4ad3-9834-4ec99c6b2d14" xmlns:ns3="cc59fd9b-7733-49aa-a944-11b975e4620f" targetNamespace="http://schemas.microsoft.com/office/2006/metadata/properties" ma:root="true" ma:fieldsID="a451b0ebd1bfdd63512cbdb13e2bbf9e" ns2:_="" ns3:_="">
    <xsd:import namespace="98841650-4894-4ad3-9834-4ec99c6b2d14"/>
    <xsd:import namespace="cc59fd9b-7733-49aa-a944-11b975e462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41650-4894-4ad3-9834-4ec99c6b2d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a14e36f-e084-4b04-bba6-548b1473dc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59fd9b-7733-49aa-a944-11b975e4620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5698c19-91a2-4828-93f9-4e7c04e81f2e}" ma:internalName="TaxCatchAll" ma:showField="CatchAllData" ma:web="cc59fd9b-7733-49aa-a944-11b975e462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841650-4894-4ad3-9834-4ec99c6b2d14">
      <Terms xmlns="http://schemas.microsoft.com/office/infopath/2007/PartnerControls"/>
    </lcf76f155ced4ddcb4097134ff3c332f>
    <TaxCatchAll xmlns="cc59fd9b-7733-49aa-a944-11b975e4620f" xsi:nil="true"/>
  </documentManagement>
</p:properties>
</file>

<file path=customXml/itemProps1.xml><?xml version="1.0" encoding="utf-8"?>
<ds:datastoreItem xmlns:ds="http://schemas.openxmlformats.org/officeDocument/2006/customXml" ds:itemID="{A9F2BE8E-B84C-4B26-B19E-428B0D1DDB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D18858-685E-4BCD-AC7C-2EBE4A29D4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841650-4894-4ad3-9834-4ec99c6b2d14"/>
    <ds:schemaRef ds:uri="cc59fd9b-7733-49aa-a944-11b975e462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853C43-2BA7-4761-B789-2567A121E5D6}">
  <ds:schemaRefs>
    <ds:schemaRef ds:uri="http://purl.org/dc/terms/"/>
    <ds:schemaRef ds:uri="cc59fd9b-7733-49aa-a944-11b975e4620f"/>
    <ds:schemaRef ds:uri="http://schemas.microsoft.com/office/2006/documentManagement/types"/>
    <ds:schemaRef ds:uri="98841650-4894-4ad3-9834-4ec99c6b2d14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2869</Words>
  <Application>Microsoft Office PowerPoint</Application>
  <PresentationFormat>Bildschirmpräsentation (16:9)</PresentationFormat>
  <Paragraphs>473</Paragraphs>
  <Slides>38</Slides>
  <Notes>25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2" baseType="lpstr">
      <vt:lpstr>Arial</vt:lpstr>
      <vt:lpstr>Calibri</vt:lpstr>
      <vt:lpstr>Data Charts Infographics by Slidesgo</vt:lpstr>
      <vt:lpstr>think-cell Slide</vt:lpstr>
      <vt:lpstr>Project BDO – WU Wien</vt:lpstr>
      <vt:lpstr>PowerPoint-Präsentation</vt:lpstr>
      <vt:lpstr>Project Overview</vt:lpstr>
      <vt:lpstr>PowerPoint-Präsentation</vt:lpstr>
      <vt:lpstr>Project Goals</vt:lpstr>
      <vt:lpstr>PowerPoint-Präsentation</vt:lpstr>
      <vt:lpstr>Data</vt:lpstr>
      <vt:lpstr>Data Processing and NLP</vt:lpstr>
      <vt:lpstr>PowerPoint-Präsentation</vt:lpstr>
      <vt:lpstr>Basics about Networks </vt:lpstr>
      <vt:lpstr>Basics about Networks </vt:lpstr>
      <vt:lpstr>Network Visualization</vt:lpstr>
      <vt:lpstr>Network Visualization</vt:lpstr>
      <vt:lpstr>Network Visualization</vt:lpstr>
      <vt:lpstr>Network Visualization</vt:lpstr>
      <vt:lpstr>Network Visualization</vt:lpstr>
      <vt:lpstr>PowerPoint-Präsentation</vt:lpstr>
      <vt:lpstr>Countries as Nodes - 2022</vt:lpstr>
      <vt:lpstr>Industrial Machinery, Supplies, Components - 2011</vt:lpstr>
      <vt:lpstr>Industrial Machinery, Supplies, Components - 2013</vt:lpstr>
      <vt:lpstr>Industrial Machinery, Supplies, Components - 2016</vt:lpstr>
      <vt:lpstr>Industrial Machinery, Supplies, Components - 2022</vt:lpstr>
      <vt:lpstr>PowerPoint-Präsentation</vt:lpstr>
      <vt:lpstr>Introduction Clustering</vt:lpstr>
      <vt:lpstr>  K-Means | Network Visualization</vt:lpstr>
      <vt:lpstr>PowerPoint-Präsentation</vt:lpstr>
      <vt:lpstr>PowerPoint-Präsentation</vt:lpstr>
      <vt:lpstr>Louvain | Cluster 2</vt:lpstr>
      <vt:lpstr>Louvain | Cluster 3</vt:lpstr>
      <vt:lpstr>PowerPoint-Präsentation</vt:lpstr>
      <vt:lpstr>Link Prediction</vt:lpstr>
      <vt:lpstr>Thanks for your attention!</vt:lpstr>
      <vt:lpstr>Appendix</vt:lpstr>
      <vt:lpstr>Appendix – Subnetwork Person</vt:lpstr>
      <vt:lpstr>Appendix – Subnetwork Org</vt:lpstr>
      <vt:lpstr>Appendix – Subnetwork City</vt:lpstr>
      <vt:lpstr>Appendix – Subnetwork Country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Böck</dc:creator>
  <cp:lastModifiedBy>Böck, Simon</cp:lastModifiedBy>
  <cp:revision>3</cp:revision>
  <dcterms:modified xsi:type="dcterms:W3CDTF">2024-01-31T19:07:30Z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0x010100F31B517D1DD5834C8ADEBAC6242CDF98</vt:lpwstr>
  </property>
  <property fmtid="{D5CDD505-2E9C-101B-9397-08002B2CF9AE}" pid="3" name="MediaServiceImageTags">
    <vt:lpwstr/>
  </property>
</Properties>
</file>